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3" r:id="rId2"/>
  </p:sldMasterIdLst>
  <p:notesMasterIdLst>
    <p:notesMasterId r:id="rId21"/>
  </p:notesMasterIdLst>
  <p:handoutMasterIdLst>
    <p:handoutMasterId r:id="rId22"/>
  </p:handoutMasterIdLst>
  <p:sldIdLst>
    <p:sldId id="264" r:id="rId3"/>
    <p:sldId id="261" r:id="rId4"/>
    <p:sldId id="265" r:id="rId5"/>
    <p:sldId id="266" r:id="rId6"/>
    <p:sldId id="267" r:id="rId7"/>
    <p:sldId id="268" r:id="rId8"/>
    <p:sldId id="269" r:id="rId9"/>
    <p:sldId id="270" r:id="rId10"/>
    <p:sldId id="273" r:id="rId11"/>
    <p:sldId id="272" r:id="rId12"/>
    <p:sldId id="280" r:id="rId13"/>
    <p:sldId id="274" r:id="rId14"/>
    <p:sldId id="271" r:id="rId15"/>
    <p:sldId id="275" r:id="rId16"/>
    <p:sldId id="276" r:id="rId17"/>
    <p:sldId id="277" r:id="rId18"/>
    <p:sldId id="278" r:id="rId19"/>
    <p:sldId id="279" r:id="rId20"/>
  </p:sldIdLst>
  <p:sldSz cx="9601200" cy="7315200"/>
  <p:notesSz cx="7010400" cy="9296400"/>
  <p:custDataLst>
    <p:tags r:id="rId23"/>
  </p:custDataLst>
  <p:defaultTextStyle>
    <a:defPPr>
      <a:defRPr lang="en-US"/>
    </a:defPPr>
    <a:lvl1pPr algn="ctr" rtl="0" eaLnBrk="0" fontAlgn="base" hangingPunct="0">
      <a:spcBef>
        <a:spcPct val="0"/>
      </a:spcBef>
      <a:spcAft>
        <a:spcPct val="0"/>
      </a:spcAft>
      <a:defRPr sz="2500" kern="1200">
        <a:solidFill>
          <a:schemeClr val="tx1"/>
        </a:solidFill>
        <a:latin typeface="Times" pitchFamily="18" charset="0"/>
        <a:ea typeface="+mn-ea"/>
        <a:cs typeface="+mn-cs"/>
      </a:defRPr>
    </a:lvl1pPr>
    <a:lvl2pPr marL="483306" algn="ctr" rtl="0" eaLnBrk="0" fontAlgn="base" hangingPunct="0">
      <a:spcBef>
        <a:spcPct val="0"/>
      </a:spcBef>
      <a:spcAft>
        <a:spcPct val="0"/>
      </a:spcAft>
      <a:defRPr sz="2500" kern="1200">
        <a:solidFill>
          <a:schemeClr val="tx1"/>
        </a:solidFill>
        <a:latin typeface="Times" pitchFamily="18" charset="0"/>
        <a:ea typeface="+mn-ea"/>
        <a:cs typeface="+mn-cs"/>
      </a:defRPr>
    </a:lvl2pPr>
    <a:lvl3pPr marL="966612" algn="ctr" rtl="0" eaLnBrk="0" fontAlgn="base" hangingPunct="0">
      <a:spcBef>
        <a:spcPct val="0"/>
      </a:spcBef>
      <a:spcAft>
        <a:spcPct val="0"/>
      </a:spcAft>
      <a:defRPr sz="2500" kern="1200">
        <a:solidFill>
          <a:schemeClr val="tx1"/>
        </a:solidFill>
        <a:latin typeface="Times" pitchFamily="18" charset="0"/>
        <a:ea typeface="+mn-ea"/>
        <a:cs typeface="+mn-cs"/>
      </a:defRPr>
    </a:lvl3pPr>
    <a:lvl4pPr marL="1449918" algn="ctr" rtl="0" eaLnBrk="0" fontAlgn="base" hangingPunct="0">
      <a:spcBef>
        <a:spcPct val="0"/>
      </a:spcBef>
      <a:spcAft>
        <a:spcPct val="0"/>
      </a:spcAft>
      <a:defRPr sz="2500" kern="1200">
        <a:solidFill>
          <a:schemeClr val="tx1"/>
        </a:solidFill>
        <a:latin typeface="Times" pitchFamily="18" charset="0"/>
        <a:ea typeface="+mn-ea"/>
        <a:cs typeface="+mn-cs"/>
      </a:defRPr>
    </a:lvl4pPr>
    <a:lvl5pPr marL="1933224" algn="ctr" rtl="0" eaLnBrk="0" fontAlgn="base" hangingPunct="0">
      <a:spcBef>
        <a:spcPct val="0"/>
      </a:spcBef>
      <a:spcAft>
        <a:spcPct val="0"/>
      </a:spcAft>
      <a:defRPr sz="2500" kern="1200">
        <a:solidFill>
          <a:schemeClr val="tx1"/>
        </a:solidFill>
        <a:latin typeface="Times" pitchFamily="18" charset="0"/>
        <a:ea typeface="+mn-ea"/>
        <a:cs typeface="+mn-cs"/>
      </a:defRPr>
    </a:lvl5pPr>
    <a:lvl6pPr marL="2416531" algn="l" defTabSz="966612" rtl="0" eaLnBrk="1" latinLnBrk="0" hangingPunct="1">
      <a:defRPr sz="2500" kern="1200">
        <a:solidFill>
          <a:schemeClr val="tx1"/>
        </a:solidFill>
        <a:latin typeface="Times" pitchFamily="18" charset="0"/>
        <a:ea typeface="+mn-ea"/>
        <a:cs typeface="+mn-cs"/>
      </a:defRPr>
    </a:lvl6pPr>
    <a:lvl7pPr marL="2899837" algn="l" defTabSz="966612" rtl="0" eaLnBrk="1" latinLnBrk="0" hangingPunct="1">
      <a:defRPr sz="2500" kern="1200">
        <a:solidFill>
          <a:schemeClr val="tx1"/>
        </a:solidFill>
        <a:latin typeface="Times" pitchFamily="18" charset="0"/>
        <a:ea typeface="+mn-ea"/>
        <a:cs typeface="+mn-cs"/>
      </a:defRPr>
    </a:lvl7pPr>
    <a:lvl8pPr marL="3383143" algn="l" defTabSz="966612" rtl="0" eaLnBrk="1" latinLnBrk="0" hangingPunct="1">
      <a:defRPr sz="2500" kern="1200">
        <a:solidFill>
          <a:schemeClr val="tx1"/>
        </a:solidFill>
        <a:latin typeface="Times" pitchFamily="18" charset="0"/>
        <a:ea typeface="+mn-ea"/>
        <a:cs typeface="+mn-cs"/>
      </a:defRPr>
    </a:lvl8pPr>
    <a:lvl9pPr marL="3866449" algn="l" defTabSz="966612" rtl="0" eaLnBrk="1" latinLnBrk="0" hangingPunct="1">
      <a:defRPr sz="25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304">
          <p15:clr>
            <a:srgbClr val="A4A3A4"/>
          </p15:clr>
        </p15:guide>
        <p15:guide id="2" pos="3024">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2D48"/>
    <a:srgbClr val="003767"/>
    <a:srgbClr val="003C5A"/>
    <a:srgbClr val="FF6419"/>
    <a:srgbClr val="FF641B"/>
    <a:srgbClr val="EB431B"/>
    <a:srgbClr val="878787"/>
    <a:srgbClr val="535353"/>
    <a:srgbClr val="0A4159"/>
    <a:srgbClr val="0C31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79" autoAdjust="0"/>
    <p:restoredTop sz="94678" autoAdjust="0"/>
  </p:normalViewPr>
  <p:slideViewPr>
    <p:cSldViewPr>
      <p:cViewPr varScale="1">
        <p:scale>
          <a:sx n="113" d="100"/>
          <a:sy n="113" d="100"/>
        </p:scale>
        <p:origin x="1356" y="102"/>
      </p:cViewPr>
      <p:guideLst>
        <p:guide orient="horz" pos="2304"/>
        <p:guide pos="302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67" d="100"/>
          <a:sy n="167" d="100"/>
        </p:scale>
        <p:origin x="-540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D07CE6C-A4CB-C144-878B-7DA3A1785255}" type="datetime1">
              <a:rPr lang="en-US" smtClean="0"/>
              <a:t>6/11/2020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FEB7166-78AF-4D7B-BD5E-38CE400D85E9}" type="slidenum">
              <a:rPr lang="en-US" smtClean="0"/>
              <a:pPr/>
              <a:t>‹#›</a:t>
            </a:fld>
            <a:endParaRPr lang="en-US"/>
          </a:p>
        </p:txBody>
      </p:sp>
    </p:spTree>
    <p:extLst>
      <p:ext uri="{BB962C8B-B14F-4D97-AF65-F5344CB8AC3E}">
        <p14:creationId xmlns:p14="http://schemas.microsoft.com/office/powerpoint/2010/main" val="40404099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75A383A-05E2-2942-9C5D-9C9F49FBBABC}" type="datetime1">
              <a:rPr lang="en-US" smtClean="0"/>
              <a:t>6/11/2020</a:t>
            </a:fld>
            <a:endParaRPr lang="en-US"/>
          </a:p>
        </p:txBody>
      </p:sp>
      <p:sp>
        <p:nvSpPr>
          <p:cNvPr id="4" name="Slide Image Placeholder 3"/>
          <p:cNvSpPr>
            <a:spLocks noGrp="1" noRot="1" noChangeAspect="1"/>
          </p:cNvSpPr>
          <p:nvPr>
            <p:ph type="sldImg" idx="2"/>
          </p:nvPr>
        </p:nvSpPr>
        <p:spPr>
          <a:xfrm>
            <a:off x="1217613" y="696913"/>
            <a:ext cx="4575175"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F33AA15-8B30-4054-B77B-D4E93E255115}" type="slidenum">
              <a:rPr lang="en-US" smtClean="0"/>
              <a:pPr/>
              <a:t>‹#›</a:t>
            </a:fld>
            <a:endParaRPr lang="en-US"/>
          </a:p>
        </p:txBody>
      </p:sp>
    </p:spTree>
    <p:extLst>
      <p:ext uri="{BB962C8B-B14F-4D97-AF65-F5344CB8AC3E}">
        <p14:creationId xmlns:p14="http://schemas.microsoft.com/office/powerpoint/2010/main" val="3356067850"/>
      </p:ext>
    </p:extLst>
  </p:cSld>
  <p:clrMap bg1="lt1" tx1="dk1" bg2="lt2" tx2="dk2" accent1="accent1" accent2="accent2" accent3="accent3" accent4="accent4" accent5="accent5" accent6="accent6" hlink="hlink" folHlink="folHlink"/>
  <p:hf sldNum="0" hdr="0" ftr="0" dt="0"/>
  <p:notesStyle>
    <a:lvl1pPr marL="0" algn="l" defTabSz="966612" rtl="0" eaLnBrk="1" latinLnBrk="0" hangingPunct="1">
      <a:defRPr sz="1300" kern="1200">
        <a:solidFill>
          <a:schemeClr val="tx1"/>
        </a:solidFill>
        <a:latin typeface="+mn-lt"/>
        <a:ea typeface="+mn-ea"/>
        <a:cs typeface="+mn-cs"/>
      </a:defRPr>
    </a:lvl1pPr>
    <a:lvl2pPr marL="483306" algn="l" defTabSz="966612" rtl="0" eaLnBrk="1" latinLnBrk="0" hangingPunct="1">
      <a:defRPr sz="1300" kern="1200">
        <a:solidFill>
          <a:schemeClr val="tx1"/>
        </a:solidFill>
        <a:latin typeface="+mn-lt"/>
        <a:ea typeface="+mn-ea"/>
        <a:cs typeface="+mn-cs"/>
      </a:defRPr>
    </a:lvl2pPr>
    <a:lvl3pPr marL="966612" algn="l" defTabSz="966612" rtl="0" eaLnBrk="1" latinLnBrk="0" hangingPunct="1">
      <a:defRPr sz="1300" kern="1200">
        <a:solidFill>
          <a:schemeClr val="tx1"/>
        </a:solidFill>
        <a:latin typeface="+mn-lt"/>
        <a:ea typeface="+mn-ea"/>
        <a:cs typeface="+mn-cs"/>
      </a:defRPr>
    </a:lvl3pPr>
    <a:lvl4pPr marL="1449918" algn="l" defTabSz="966612" rtl="0" eaLnBrk="1" latinLnBrk="0" hangingPunct="1">
      <a:defRPr sz="1300" kern="1200">
        <a:solidFill>
          <a:schemeClr val="tx1"/>
        </a:solidFill>
        <a:latin typeface="+mn-lt"/>
        <a:ea typeface="+mn-ea"/>
        <a:cs typeface="+mn-cs"/>
      </a:defRPr>
    </a:lvl4pPr>
    <a:lvl5pPr marL="1933224" algn="l" defTabSz="966612" rtl="0" eaLnBrk="1" latinLnBrk="0" hangingPunct="1">
      <a:defRPr sz="1300" kern="1200">
        <a:solidFill>
          <a:schemeClr val="tx1"/>
        </a:solidFill>
        <a:latin typeface="+mn-lt"/>
        <a:ea typeface="+mn-ea"/>
        <a:cs typeface="+mn-cs"/>
      </a:defRPr>
    </a:lvl5pPr>
    <a:lvl6pPr marL="2416531" algn="l" defTabSz="966612" rtl="0" eaLnBrk="1" latinLnBrk="0" hangingPunct="1">
      <a:defRPr sz="1300" kern="1200">
        <a:solidFill>
          <a:schemeClr val="tx1"/>
        </a:solidFill>
        <a:latin typeface="+mn-lt"/>
        <a:ea typeface="+mn-ea"/>
        <a:cs typeface="+mn-cs"/>
      </a:defRPr>
    </a:lvl6pPr>
    <a:lvl7pPr marL="2899837" algn="l" defTabSz="966612" rtl="0" eaLnBrk="1" latinLnBrk="0" hangingPunct="1">
      <a:defRPr sz="1300" kern="1200">
        <a:solidFill>
          <a:schemeClr val="tx1"/>
        </a:solidFill>
        <a:latin typeface="+mn-lt"/>
        <a:ea typeface="+mn-ea"/>
        <a:cs typeface="+mn-cs"/>
      </a:defRPr>
    </a:lvl7pPr>
    <a:lvl8pPr marL="3383143" algn="l" defTabSz="966612" rtl="0" eaLnBrk="1" latinLnBrk="0" hangingPunct="1">
      <a:defRPr sz="1300" kern="1200">
        <a:solidFill>
          <a:schemeClr val="tx1"/>
        </a:solidFill>
        <a:latin typeface="+mn-lt"/>
        <a:ea typeface="+mn-ea"/>
        <a:cs typeface="+mn-cs"/>
      </a:defRPr>
    </a:lvl8pPr>
    <a:lvl9pPr marL="3866449" algn="l" defTabSz="96661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0608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int_Title">
    <p:bg>
      <p:bgPr>
        <a:solidFill>
          <a:schemeClr val="bg1"/>
        </a:solidFill>
        <a:effectLst/>
      </p:bgPr>
    </p:bg>
    <p:spTree>
      <p:nvGrpSpPr>
        <p:cNvPr id="1" name=""/>
        <p:cNvGrpSpPr/>
        <p:nvPr/>
      </p:nvGrpSpPr>
      <p:grpSpPr>
        <a:xfrm>
          <a:off x="0" y="0"/>
          <a:ext cx="0" cy="0"/>
          <a:chOff x="0" y="0"/>
          <a:chExt cx="0" cy="0"/>
        </a:xfrm>
      </p:grpSpPr>
      <p:pic>
        <p:nvPicPr>
          <p:cNvPr id="5" name="Picture 4" descr="BS_Primary_FC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6200" y="5638800"/>
            <a:ext cx="1130808" cy="930872"/>
          </a:xfrm>
          <a:prstGeom prst="rect">
            <a:avLst/>
          </a:prstGeom>
        </p:spPr>
      </p:pic>
      <p:sp>
        <p:nvSpPr>
          <p:cNvPr id="2" name="Title 1"/>
          <p:cNvSpPr>
            <a:spLocks noGrp="1"/>
          </p:cNvSpPr>
          <p:nvPr>
            <p:ph type="ctrTitle" hasCustomPrompt="1"/>
          </p:nvPr>
        </p:nvSpPr>
        <p:spPr>
          <a:xfrm>
            <a:off x="720090" y="1447800"/>
            <a:ext cx="6480810" cy="1974427"/>
          </a:xfrm>
        </p:spPr>
        <p:txBody>
          <a:bodyPr lIns="0" tIns="0" rIns="0"/>
          <a:lstStyle>
            <a:lvl1pPr algn="l">
              <a:lnSpc>
                <a:spcPct val="90000"/>
              </a:lnSpc>
              <a:defRPr sz="4400" b="0" i="0" cap="none" baseline="0">
                <a:solidFill>
                  <a:srgbClr val="003C5A"/>
                </a:solidFill>
              </a:defRPr>
            </a:lvl1pPr>
          </a:lstStyle>
          <a:p>
            <a:r>
              <a:rPr lang="en-US" dirty="0"/>
              <a:t>Presentation Title</a:t>
            </a:r>
          </a:p>
        </p:txBody>
      </p:sp>
      <p:sp>
        <p:nvSpPr>
          <p:cNvPr id="3" name="Subtitle 2"/>
          <p:cNvSpPr>
            <a:spLocks noGrp="1"/>
          </p:cNvSpPr>
          <p:nvPr>
            <p:ph type="subTitle" idx="1" hasCustomPrompt="1"/>
          </p:nvPr>
        </p:nvSpPr>
        <p:spPr>
          <a:xfrm>
            <a:off x="720090" y="3733800"/>
            <a:ext cx="6480810" cy="1869440"/>
          </a:xfrm>
        </p:spPr>
        <p:txBody>
          <a:bodyPr lIns="0" tIns="0" rIns="0"/>
          <a:lstStyle>
            <a:lvl1pPr marL="0" indent="0" algn="l">
              <a:buNone/>
              <a:defRPr sz="1600">
                <a:solidFill>
                  <a:srgbClr val="878787"/>
                </a:solidFill>
              </a:defRPr>
            </a:lvl1pPr>
            <a:lvl2pPr marL="483306" indent="0" algn="ctr">
              <a:buNone/>
              <a:defRPr/>
            </a:lvl2pPr>
            <a:lvl3pPr marL="966612" indent="0" algn="ctr">
              <a:buNone/>
              <a:defRPr/>
            </a:lvl3pPr>
            <a:lvl4pPr marL="1449918" indent="0" algn="ctr">
              <a:buNone/>
              <a:defRPr/>
            </a:lvl4pPr>
            <a:lvl5pPr marL="1933224" indent="0" algn="ctr">
              <a:buNone/>
              <a:defRPr/>
            </a:lvl5pPr>
            <a:lvl6pPr marL="2416531" indent="0" algn="ctr">
              <a:buNone/>
              <a:defRPr/>
            </a:lvl6pPr>
            <a:lvl7pPr marL="2899837" indent="0" algn="ctr">
              <a:buNone/>
              <a:defRPr/>
            </a:lvl7pPr>
            <a:lvl8pPr marL="3383143" indent="0" algn="ctr">
              <a:buNone/>
              <a:defRPr/>
            </a:lvl8pPr>
            <a:lvl9pPr marL="3866449" indent="0" algn="ctr">
              <a:buNone/>
              <a:defRPr/>
            </a:lvl9pPr>
          </a:lstStyle>
          <a:p>
            <a:r>
              <a:rPr lang="en-US" dirty="0"/>
              <a:t>Click to edit presentation subtitle</a:t>
            </a:r>
          </a:p>
        </p:txBody>
      </p:sp>
    </p:spTree>
    <p:extLst>
      <p:ext uri="{BB962C8B-B14F-4D97-AF65-F5344CB8AC3E}">
        <p14:creationId xmlns:p14="http://schemas.microsoft.com/office/powerpoint/2010/main" val="3476345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rint_Divi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90" y="1828800"/>
            <a:ext cx="7440930" cy="1568027"/>
          </a:xfrm>
        </p:spPr>
        <p:txBody>
          <a:bodyPr lIns="0" tIns="0" rIns="0"/>
          <a:lstStyle>
            <a:lvl1pPr>
              <a:defRPr sz="3200" b="0">
                <a:solidFill>
                  <a:srgbClr val="003C5A"/>
                </a:solidFill>
              </a:defRPr>
            </a:lvl1pPr>
          </a:lstStyle>
          <a:p>
            <a:r>
              <a:rPr lang="en-US" dirty="0"/>
              <a:t>Divider Title</a:t>
            </a:r>
          </a:p>
        </p:txBody>
      </p:sp>
      <p:sp>
        <p:nvSpPr>
          <p:cNvPr id="3" name="Subtitle 2"/>
          <p:cNvSpPr>
            <a:spLocks noGrp="1"/>
          </p:cNvSpPr>
          <p:nvPr>
            <p:ph type="subTitle" idx="1" hasCustomPrompt="1"/>
          </p:nvPr>
        </p:nvSpPr>
        <p:spPr>
          <a:xfrm>
            <a:off x="720090" y="3733800"/>
            <a:ext cx="7440930" cy="1869440"/>
          </a:xfrm>
        </p:spPr>
        <p:txBody>
          <a:bodyPr lIns="0" tIns="0" rIns="0"/>
          <a:lstStyle>
            <a:lvl1pPr marL="0" indent="0" algn="l">
              <a:buNone/>
              <a:defRPr sz="1600">
                <a:solidFill>
                  <a:srgbClr val="878787"/>
                </a:solidFill>
              </a:defRPr>
            </a:lvl1pPr>
            <a:lvl2pPr marL="483306" indent="0" algn="ctr">
              <a:buNone/>
              <a:defRPr/>
            </a:lvl2pPr>
            <a:lvl3pPr marL="966612" indent="0" algn="ctr">
              <a:buNone/>
              <a:defRPr/>
            </a:lvl3pPr>
            <a:lvl4pPr marL="1449918" indent="0" algn="ctr">
              <a:buNone/>
              <a:defRPr/>
            </a:lvl4pPr>
            <a:lvl5pPr marL="1933224" indent="0" algn="ctr">
              <a:buNone/>
              <a:defRPr/>
            </a:lvl5pPr>
            <a:lvl6pPr marL="2416531" indent="0" algn="ctr">
              <a:buNone/>
              <a:defRPr/>
            </a:lvl6pPr>
            <a:lvl7pPr marL="2899837" indent="0" algn="ctr">
              <a:buNone/>
              <a:defRPr/>
            </a:lvl7pPr>
            <a:lvl8pPr marL="3383143" indent="0" algn="ctr">
              <a:buNone/>
              <a:defRPr/>
            </a:lvl8pPr>
            <a:lvl9pPr marL="3866449" indent="0" algn="ctr">
              <a:buNone/>
              <a:defRPr/>
            </a:lvl9pPr>
          </a:lstStyle>
          <a:p>
            <a:r>
              <a:rPr lang="en-US" dirty="0"/>
              <a:t>Click to edit divider subtitle</a:t>
            </a:r>
          </a:p>
        </p:txBody>
      </p:sp>
      <p:pic>
        <p:nvPicPr>
          <p:cNvPr id="10" name="Picture 9" descr="BSN_Logo_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5600" y="6889627"/>
            <a:ext cx="2133600" cy="165346"/>
          </a:xfrm>
          <a:prstGeom prst="rect">
            <a:avLst/>
          </a:prstGeom>
        </p:spPr>
      </p:pic>
    </p:spTree>
    <p:extLst>
      <p:ext uri="{BB962C8B-B14F-4D97-AF65-F5344CB8AC3E}">
        <p14:creationId xmlns:p14="http://schemas.microsoft.com/office/powerpoint/2010/main" val="33057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Print_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395210" cy="1219200"/>
          </a:xfrm>
        </p:spPr>
        <p:txBody>
          <a:bodyPr wrap="square" lIns="0" tIns="0" rIns="0" bIns="45720"/>
          <a:lstStyle>
            <a:lvl1pPr>
              <a:defRPr sz="2200" b="1">
                <a:solidFill>
                  <a:srgbClr val="003C5A"/>
                </a:solidFill>
              </a:defRPr>
            </a:lvl1pPr>
          </a:lstStyle>
          <a:p>
            <a:r>
              <a:rPr lang="en-US" dirty="0"/>
              <a:t>Page Title</a:t>
            </a:r>
          </a:p>
        </p:txBody>
      </p:sp>
      <p:sp>
        <p:nvSpPr>
          <p:cNvPr id="3" name="Content Placeholder 2"/>
          <p:cNvSpPr>
            <a:spLocks noGrp="1"/>
          </p:cNvSpPr>
          <p:nvPr>
            <p:ph idx="1" hasCustomPrompt="1"/>
          </p:nvPr>
        </p:nvSpPr>
        <p:spPr>
          <a:xfrm>
            <a:off x="685800" y="1706880"/>
            <a:ext cx="7395210" cy="4307840"/>
          </a:xfrm>
        </p:spPr>
        <p:txBody>
          <a:bodyPr lIns="0" tIns="0" rIns="0"/>
          <a:lstStyle>
            <a:lvl1pPr marL="0" indent="0">
              <a:buFont typeface="Arial"/>
              <a:buNone/>
              <a:defRPr sz="1600">
                <a:solidFill>
                  <a:srgbClr val="878787"/>
                </a:solidFill>
              </a:defRPr>
            </a:lvl1pPr>
            <a:lvl2pPr>
              <a:defRPr sz="1100">
                <a:solidFill>
                  <a:srgbClr val="878787"/>
                </a:solidFill>
              </a:defRPr>
            </a:lvl2pPr>
            <a:lvl3pPr>
              <a:defRPr>
                <a:solidFill>
                  <a:srgbClr val="878787"/>
                </a:solidFill>
              </a:defRPr>
            </a:lvl3pPr>
            <a:lvl4pPr>
              <a:defRPr>
                <a:solidFill>
                  <a:srgbClr val="878787"/>
                </a:solidFill>
              </a:defRPr>
            </a:lvl4pPr>
            <a:lvl5pPr>
              <a:defRPr>
                <a:solidFill>
                  <a:srgbClr val="878787"/>
                </a:solidFill>
              </a:defRPr>
            </a:lvl5pPr>
          </a:lstStyle>
          <a:p>
            <a:pPr lvl="0"/>
            <a:r>
              <a:rPr lang="en-US" dirty="0"/>
              <a:t>Lorem Ipsum</a:t>
            </a:r>
          </a:p>
          <a:p>
            <a:pPr lvl="0"/>
            <a:endParaRPr lang="en-US" dirty="0"/>
          </a:p>
          <a:p>
            <a:pPr lvl="0"/>
            <a:r>
              <a:rPr lang="en-US" dirty="0"/>
              <a:t>Click to edit master text</a:t>
            </a:r>
          </a:p>
          <a:p>
            <a:pPr lvl="1"/>
            <a:r>
              <a:rPr lang="en-US" dirty="0"/>
              <a:t>Second level</a:t>
            </a:r>
          </a:p>
        </p:txBody>
      </p:sp>
      <p:pic>
        <p:nvPicPr>
          <p:cNvPr id="11" name="Picture 10" descr="BSN_Logo_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5600" y="6889627"/>
            <a:ext cx="2133600" cy="165346"/>
          </a:xfrm>
          <a:prstGeom prst="rect">
            <a:avLst/>
          </a:prstGeom>
        </p:spPr>
      </p:pic>
      <p:sp>
        <p:nvSpPr>
          <p:cNvPr id="6" name="Slide Number Placeholder 4"/>
          <p:cNvSpPr txBox="1">
            <a:spLocks/>
          </p:cNvSpPr>
          <p:nvPr userDrawn="1"/>
        </p:nvSpPr>
        <p:spPr>
          <a:xfrm>
            <a:off x="609600" y="6763174"/>
            <a:ext cx="1066800" cy="389467"/>
          </a:xfrm>
          <a:prstGeom prst="rect">
            <a:avLst/>
          </a:prstGeom>
        </p:spPr>
        <p:txBody>
          <a:bodyPr/>
          <a:lstStyle>
            <a:defPPr>
              <a:defRPr lang="en-US"/>
            </a:defPPr>
            <a:lvl1pPr algn="ctr" rtl="0" eaLnBrk="0" fontAlgn="base" hangingPunct="0">
              <a:spcBef>
                <a:spcPct val="0"/>
              </a:spcBef>
              <a:spcAft>
                <a:spcPct val="0"/>
              </a:spcAft>
              <a:defRPr sz="2500" b="0" i="0" kern="1200">
                <a:solidFill>
                  <a:schemeClr val="tx1"/>
                </a:solidFill>
                <a:latin typeface="Arial"/>
                <a:ea typeface="+mn-ea"/>
                <a:cs typeface="Arial"/>
              </a:defRPr>
            </a:lvl1pPr>
            <a:lvl2pPr marL="483306" algn="ctr" rtl="0" eaLnBrk="0" fontAlgn="base" hangingPunct="0">
              <a:spcBef>
                <a:spcPct val="0"/>
              </a:spcBef>
              <a:spcAft>
                <a:spcPct val="0"/>
              </a:spcAft>
              <a:defRPr sz="2500" kern="1200">
                <a:solidFill>
                  <a:schemeClr val="tx1"/>
                </a:solidFill>
                <a:latin typeface="Times" pitchFamily="18" charset="0"/>
                <a:ea typeface="+mn-ea"/>
                <a:cs typeface="+mn-cs"/>
              </a:defRPr>
            </a:lvl2pPr>
            <a:lvl3pPr marL="966612" algn="ctr" rtl="0" eaLnBrk="0" fontAlgn="base" hangingPunct="0">
              <a:spcBef>
                <a:spcPct val="0"/>
              </a:spcBef>
              <a:spcAft>
                <a:spcPct val="0"/>
              </a:spcAft>
              <a:defRPr sz="2500" kern="1200">
                <a:solidFill>
                  <a:schemeClr val="tx1"/>
                </a:solidFill>
                <a:latin typeface="Times" pitchFamily="18" charset="0"/>
                <a:ea typeface="+mn-ea"/>
                <a:cs typeface="+mn-cs"/>
              </a:defRPr>
            </a:lvl3pPr>
            <a:lvl4pPr marL="1449918" algn="ctr" rtl="0" eaLnBrk="0" fontAlgn="base" hangingPunct="0">
              <a:spcBef>
                <a:spcPct val="0"/>
              </a:spcBef>
              <a:spcAft>
                <a:spcPct val="0"/>
              </a:spcAft>
              <a:defRPr sz="2500" kern="1200">
                <a:solidFill>
                  <a:schemeClr val="tx1"/>
                </a:solidFill>
                <a:latin typeface="Times" pitchFamily="18" charset="0"/>
                <a:ea typeface="+mn-ea"/>
                <a:cs typeface="+mn-cs"/>
              </a:defRPr>
            </a:lvl4pPr>
            <a:lvl5pPr marL="1933224" algn="ctr" rtl="0" eaLnBrk="0" fontAlgn="base" hangingPunct="0">
              <a:spcBef>
                <a:spcPct val="0"/>
              </a:spcBef>
              <a:spcAft>
                <a:spcPct val="0"/>
              </a:spcAft>
              <a:defRPr sz="2500" kern="1200">
                <a:solidFill>
                  <a:schemeClr val="tx1"/>
                </a:solidFill>
                <a:latin typeface="Times" pitchFamily="18" charset="0"/>
                <a:ea typeface="+mn-ea"/>
                <a:cs typeface="+mn-cs"/>
              </a:defRPr>
            </a:lvl5pPr>
            <a:lvl6pPr marL="2416531" algn="l" defTabSz="966612" rtl="0" eaLnBrk="1" latinLnBrk="0" hangingPunct="1">
              <a:defRPr sz="2500" kern="1200">
                <a:solidFill>
                  <a:schemeClr val="tx1"/>
                </a:solidFill>
                <a:latin typeface="Times" pitchFamily="18" charset="0"/>
                <a:ea typeface="+mn-ea"/>
                <a:cs typeface="+mn-cs"/>
              </a:defRPr>
            </a:lvl6pPr>
            <a:lvl7pPr marL="2899837" algn="l" defTabSz="966612" rtl="0" eaLnBrk="1" latinLnBrk="0" hangingPunct="1">
              <a:defRPr sz="2500" kern="1200">
                <a:solidFill>
                  <a:schemeClr val="tx1"/>
                </a:solidFill>
                <a:latin typeface="Times" pitchFamily="18" charset="0"/>
                <a:ea typeface="+mn-ea"/>
                <a:cs typeface="+mn-cs"/>
              </a:defRPr>
            </a:lvl7pPr>
            <a:lvl8pPr marL="3383143" algn="l" defTabSz="966612" rtl="0" eaLnBrk="1" latinLnBrk="0" hangingPunct="1">
              <a:defRPr sz="2500" kern="1200">
                <a:solidFill>
                  <a:schemeClr val="tx1"/>
                </a:solidFill>
                <a:latin typeface="Times" pitchFamily="18" charset="0"/>
                <a:ea typeface="+mn-ea"/>
                <a:cs typeface="+mn-cs"/>
              </a:defRPr>
            </a:lvl8pPr>
            <a:lvl9pPr marL="3866449" algn="l" defTabSz="966612" rtl="0" eaLnBrk="1" latinLnBrk="0" hangingPunct="1">
              <a:defRPr sz="2500" kern="1200">
                <a:solidFill>
                  <a:schemeClr val="tx1"/>
                </a:solidFill>
                <a:latin typeface="Times" pitchFamily="18" charset="0"/>
                <a:ea typeface="+mn-ea"/>
                <a:cs typeface="+mn-cs"/>
              </a:defRPr>
            </a:lvl9pPr>
          </a:lstStyle>
          <a:p>
            <a:pPr algn="l"/>
            <a:fld id="{3B09F9BE-BBA6-4486-ACA2-8E2FC664A40D}" type="slidenum">
              <a:rPr lang="en-US" sz="1300" smtClean="0">
                <a:solidFill>
                  <a:srgbClr val="878787"/>
                </a:solidFill>
              </a:rPr>
              <a:pPr algn="l"/>
              <a:t>‹#›</a:t>
            </a:fld>
            <a:endParaRPr lang="en-US" sz="1300" dirty="0">
              <a:solidFill>
                <a:srgbClr val="878787"/>
              </a:solidFill>
            </a:endParaRPr>
          </a:p>
        </p:txBody>
      </p:sp>
    </p:spTree>
    <p:extLst>
      <p:ext uri="{BB962C8B-B14F-4D97-AF65-F5344CB8AC3E}">
        <p14:creationId xmlns:p14="http://schemas.microsoft.com/office/powerpoint/2010/main" val="3914154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creen_Titl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90" y="1447800"/>
            <a:ext cx="6480810" cy="1974427"/>
          </a:xfrm>
        </p:spPr>
        <p:txBody>
          <a:bodyPr lIns="0" tIns="0" rIns="0"/>
          <a:lstStyle>
            <a:lvl1pPr algn="l">
              <a:lnSpc>
                <a:spcPct val="90000"/>
              </a:lnSpc>
              <a:defRPr sz="4400" b="0" i="0" cap="none" baseline="0">
                <a:solidFill>
                  <a:srgbClr val="FFFFFF"/>
                </a:solidFill>
              </a:defRPr>
            </a:lvl1pPr>
          </a:lstStyle>
          <a:p>
            <a:r>
              <a:rPr lang="en-US" dirty="0"/>
              <a:t>Presentation Title</a:t>
            </a:r>
          </a:p>
        </p:txBody>
      </p:sp>
      <p:sp>
        <p:nvSpPr>
          <p:cNvPr id="3" name="Subtitle 2"/>
          <p:cNvSpPr>
            <a:spLocks noGrp="1"/>
          </p:cNvSpPr>
          <p:nvPr>
            <p:ph type="subTitle" idx="1" hasCustomPrompt="1"/>
          </p:nvPr>
        </p:nvSpPr>
        <p:spPr>
          <a:xfrm>
            <a:off x="720090" y="3733800"/>
            <a:ext cx="6480810" cy="1422400"/>
          </a:xfrm>
        </p:spPr>
        <p:txBody>
          <a:bodyPr lIns="0" tIns="0" rIns="0"/>
          <a:lstStyle>
            <a:lvl1pPr marL="0" indent="0" algn="l">
              <a:buNone/>
              <a:defRPr sz="1600">
                <a:solidFill>
                  <a:schemeClr val="bg1"/>
                </a:solidFill>
              </a:defRPr>
            </a:lvl1pPr>
            <a:lvl2pPr marL="483306" indent="0" algn="ctr">
              <a:buNone/>
              <a:defRPr/>
            </a:lvl2pPr>
            <a:lvl3pPr marL="966612" indent="0" algn="ctr">
              <a:buNone/>
              <a:defRPr/>
            </a:lvl3pPr>
            <a:lvl4pPr marL="1449918" indent="0" algn="ctr">
              <a:buNone/>
              <a:defRPr/>
            </a:lvl4pPr>
            <a:lvl5pPr marL="1933224" indent="0" algn="ctr">
              <a:buNone/>
              <a:defRPr/>
            </a:lvl5pPr>
            <a:lvl6pPr marL="2416531" indent="0" algn="ctr">
              <a:buNone/>
              <a:defRPr/>
            </a:lvl6pPr>
            <a:lvl7pPr marL="2899837" indent="0" algn="ctr">
              <a:buNone/>
              <a:defRPr/>
            </a:lvl7pPr>
            <a:lvl8pPr marL="3383143" indent="0" algn="ctr">
              <a:buNone/>
              <a:defRPr/>
            </a:lvl8pPr>
            <a:lvl9pPr marL="3866449" indent="0" algn="ctr">
              <a:buNone/>
              <a:defRPr/>
            </a:lvl9pPr>
          </a:lstStyle>
          <a:p>
            <a:r>
              <a:rPr lang="en-US" dirty="0"/>
              <a:t>Click to edit presentation subtitle</a:t>
            </a:r>
          </a:p>
        </p:txBody>
      </p:sp>
      <p:pic>
        <p:nvPicPr>
          <p:cNvPr id="9" name="Picture 8" descr="BSN_Logo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6200" y="5638800"/>
            <a:ext cx="1143000" cy="940908"/>
          </a:xfrm>
          <a:prstGeom prst="rect">
            <a:avLst/>
          </a:prstGeom>
        </p:spPr>
      </p:pic>
    </p:spTree>
    <p:extLst>
      <p:ext uri="{BB962C8B-B14F-4D97-AF65-F5344CB8AC3E}">
        <p14:creationId xmlns:p14="http://schemas.microsoft.com/office/powerpoint/2010/main" val="3668695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creen_Divider">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0" y="6629400"/>
            <a:ext cx="9601200" cy="685800"/>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8" charset="0"/>
            </a:endParaRPr>
          </a:p>
        </p:txBody>
      </p:sp>
      <p:sp>
        <p:nvSpPr>
          <p:cNvPr id="2" name="Title 1"/>
          <p:cNvSpPr>
            <a:spLocks noGrp="1"/>
          </p:cNvSpPr>
          <p:nvPr>
            <p:ph type="ctrTitle" hasCustomPrompt="1"/>
          </p:nvPr>
        </p:nvSpPr>
        <p:spPr>
          <a:xfrm>
            <a:off x="720090" y="1828800"/>
            <a:ext cx="7440930" cy="1568027"/>
          </a:xfrm>
        </p:spPr>
        <p:txBody>
          <a:bodyPr lIns="0" tIns="0" rIns="0"/>
          <a:lstStyle>
            <a:lvl1pPr>
              <a:defRPr sz="3200" b="0">
                <a:solidFill>
                  <a:srgbClr val="003C5A"/>
                </a:solidFill>
              </a:defRPr>
            </a:lvl1pPr>
          </a:lstStyle>
          <a:p>
            <a:r>
              <a:rPr lang="en-US" dirty="0"/>
              <a:t>Divider Title</a:t>
            </a:r>
          </a:p>
        </p:txBody>
      </p:sp>
      <p:sp>
        <p:nvSpPr>
          <p:cNvPr id="3" name="Subtitle 2"/>
          <p:cNvSpPr>
            <a:spLocks noGrp="1"/>
          </p:cNvSpPr>
          <p:nvPr>
            <p:ph type="subTitle" idx="1" hasCustomPrompt="1"/>
          </p:nvPr>
        </p:nvSpPr>
        <p:spPr>
          <a:xfrm>
            <a:off x="720090" y="3733800"/>
            <a:ext cx="7440930" cy="1869440"/>
          </a:xfrm>
        </p:spPr>
        <p:txBody>
          <a:bodyPr lIns="0" tIns="0" rIns="0"/>
          <a:lstStyle>
            <a:lvl1pPr marL="0" indent="0" algn="l">
              <a:buNone/>
              <a:defRPr sz="1600">
                <a:solidFill>
                  <a:srgbClr val="878787"/>
                </a:solidFill>
              </a:defRPr>
            </a:lvl1pPr>
            <a:lvl2pPr marL="483306" indent="0" algn="ctr">
              <a:buNone/>
              <a:defRPr/>
            </a:lvl2pPr>
            <a:lvl3pPr marL="966612" indent="0" algn="ctr">
              <a:buNone/>
              <a:defRPr/>
            </a:lvl3pPr>
            <a:lvl4pPr marL="1449918" indent="0" algn="ctr">
              <a:buNone/>
              <a:defRPr/>
            </a:lvl4pPr>
            <a:lvl5pPr marL="1933224" indent="0" algn="ctr">
              <a:buNone/>
              <a:defRPr/>
            </a:lvl5pPr>
            <a:lvl6pPr marL="2416531" indent="0" algn="ctr">
              <a:buNone/>
              <a:defRPr/>
            </a:lvl6pPr>
            <a:lvl7pPr marL="2899837" indent="0" algn="ctr">
              <a:buNone/>
              <a:defRPr/>
            </a:lvl7pPr>
            <a:lvl8pPr marL="3383143" indent="0" algn="ctr">
              <a:buNone/>
              <a:defRPr/>
            </a:lvl8pPr>
            <a:lvl9pPr marL="3866449" indent="0" algn="ctr">
              <a:buNone/>
              <a:defRPr/>
            </a:lvl9pPr>
          </a:lstStyle>
          <a:p>
            <a:r>
              <a:rPr lang="en-US" dirty="0"/>
              <a:t>Click to edit divider subtitle</a:t>
            </a:r>
          </a:p>
        </p:txBody>
      </p:sp>
      <p:pic>
        <p:nvPicPr>
          <p:cNvPr id="10" name="Picture 9" descr="BSN_Logo_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5600" y="6889627"/>
            <a:ext cx="2133600" cy="165346"/>
          </a:xfrm>
          <a:prstGeom prst="rect">
            <a:avLst/>
          </a:prstGeom>
        </p:spPr>
      </p:pic>
    </p:spTree>
    <p:extLst>
      <p:ext uri="{BB962C8B-B14F-4D97-AF65-F5344CB8AC3E}">
        <p14:creationId xmlns:p14="http://schemas.microsoft.com/office/powerpoint/2010/main" val="3860493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creen_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6629400"/>
            <a:ext cx="9601200" cy="685800"/>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8" charset="0"/>
            </a:endParaRPr>
          </a:p>
        </p:txBody>
      </p:sp>
      <p:sp>
        <p:nvSpPr>
          <p:cNvPr id="2" name="Title 1"/>
          <p:cNvSpPr>
            <a:spLocks noGrp="1"/>
          </p:cNvSpPr>
          <p:nvPr>
            <p:ph type="title" hasCustomPrompt="1"/>
          </p:nvPr>
        </p:nvSpPr>
        <p:spPr>
          <a:xfrm>
            <a:off x="685800" y="0"/>
            <a:ext cx="7395210" cy="1219200"/>
          </a:xfrm>
        </p:spPr>
        <p:txBody>
          <a:bodyPr wrap="square" lIns="0" tIns="0" rIns="0" bIns="45720"/>
          <a:lstStyle>
            <a:lvl1pPr>
              <a:defRPr sz="2200" b="1">
                <a:solidFill>
                  <a:srgbClr val="003C5A"/>
                </a:solidFill>
              </a:defRPr>
            </a:lvl1pPr>
          </a:lstStyle>
          <a:p>
            <a:r>
              <a:rPr lang="en-US" dirty="0"/>
              <a:t>Page Title</a:t>
            </a:r>
          </a:p>
        </p:txBody>
      </p:sp>
      <p:sp>
        <p:nvSpPr>
          <p:cNvPr id="3" name="Content Placeholder 2"/>
          <p:cNvSpPr>
            <a:spLocks noGrp="1"/>
          </p:cNvSpPr>
          <p:nvPr>
            <p:ph idx="1" hasCustomPrompt="1"/>
          </p:nvPr>
        </p:nvSpPr>
        <p:spPr>
          <a:xfrm>
            <a:off x="685800" y="1706880"/>
            <a:ext cx="7395210" cy="4307840"/>
          </a:xfrm>
        </p:spPr>
        <p:txBody>
          <a:bodyPr lIns="0" tIns="0" rIns="0"/>
          <a:lstStyle>
            <a:lvl1pPr marL="0" indent="0">
              <a:buFont typeface="Arial"/>
              <a:buNone/>
              <a:defRPr sz="1600">
                <a:solidFill>
                  <a:srgbClr val="878787"/>
                </a:solidFill>
              </a:defRPr>
            </a:lvl1pPr>
            <a:lvl2pPr>
              <a:defRPr sz="1100">
                <a:solidFill>
                  <a:srgbClr val="878787"/>
                </a:solidFill>
              </a:defRPr>
            </a:lvl2pPr>
            <a:lvl3pPr>
              <a:defRPr>
                <a:solidFill>
                  <a:srgbClr val="878787"/>
                </a:solidFill>
              </a:defRPr>
            </a:lvl3pPr>
            <a:lvl4pPr>
              <a:defRPr>
                <a:solidFill>
                  <a:srgbClr val="878787"/>
                </a:solidFill>
              </a:defRPr>
            </a:lvl4pPr>
            <a:lvl5pPr>
              <a:defRPr>
                <a:solidFill>
                  <a:srgbClr val="878787"/>
                </a:solidFill>
              </a:defRPr>
            </a:lvl5pPr>
          </a:lstStyle>
          <a:p>
            <a:pPr lvl="0"/>
            <a:r>
              <a:rPr lang="en-US" dirty="0"/>
              <a:t>Lorem Ipsum</a:t>
            </a:r>
          </a:p>
          <a:p>
            <a:pPr lvl="0"/>
            <a:endParaRPr lang="en-US" dirty="0"/>
          </a:p>
          <a:p>
            <a:pPr lvl="0"/>
            <a:r>
              <a:rPr lang="en-US" dirty="0"/>
              <a:t>Click to edit master text</a:t>
            </a:r>
          </a:p>
          <a:p>
            <a:pPr lvl="1"/>
            <a:r>
              <a:rPr lang="en-US" dirty="0"/>
              <a:t>Second level</a:t>
            </a:r>
          </a:p>
        </p:txBody>
      </p:sp>
      <p:pic>
        <p:nvPicPr>
          <p:cNvPr id="11" name="Picture 10" descr="BSN_Logo_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5600" y="6889627"/>
            <a:ext cx="2133600" cy="165346"/>
          </a:xfrm>
          <a:prstGeom prst="rect">
            <a:avLst/>
          </a:prstGeom>
        </p:spPr>
      </p:pic>
      <p:sp>
        <p:nvSpPr>
          <p:cNvPr id="12" name="Slide Number Placeholder 4"/>
          <p:cNvSpPr txBox="1">
            <a:spLocks/>
          </p:cNvSpPr>
          <p:nvPr userDrawn="1"/>
        </p:nvSpPr>
        <p:spPr>
          <a:xfrm>
            <a:off x="609600" y="6763174"/>
            <a:ext cx="1066800" cy="389467"/>
          </a:xfrm>
          <a:prstGeom prst="rect">
            <a:avLst/>
          </a:prstGeom>
        </p:spPr>
        <p:txBody>
          <a:bodyPr/>
          <a:lstStyle>
            <a:defPPr>
              <a:defRPr lang="en-US"/>
            </a:defPPr>
            <a:lvl1pPr algn="ctr" rtl="0" eaLnBrk="0" fontAlgn="base" hangingPunct="0">
              <a:spcBef>
                <a:spcPct val="0"/>
              </a:spcBef>
              <a:spcAft>
                <a:spcPct val="0"/>
              </a:spcAft>
              <a:defRPr sz="2500" b="0" i="0" kern="1200">
                <a:solidFill>
                  <a:schemeClr val="tx1"/>
                </a:solidFill>
                <a:latin typeface="Arial"/>
                <a:ea typeface="+mn-ea"/>
                <a:cs typeface="Arial"/>
              </a:defRPr>
            </a:lvl1pPr>
            <a:lvl2pPr marL="483306" algn="ctr" rtl="0" eaLnBrk="0" fontAlgn="base" hangingPunct="0">
              <a:spcBef>
                <a:spcPct val="0"/>
              </a:spcBef>
              <a:spcAft>
                <a:spcPct val="0"/>
              </a:spcAft>
              <a:defRPr sz="2500" kern="1200">
                <a:solidFill>
                  <a:schemeClr val="tx1"/>
                </a:solidFill>
                <a:latin typeface="Times" pitchFamily="18" charset="0"/>
                <a:ea typeface="+mn-ea"/>
                <a:cs typeface="+mn-cs"/>
              </a:defRPr>
            </a:lvl2pPr>
            <a:lvl3pPr marL="966612" algn="ctr" rtl="0" eaLnBrk="0" fontAlgn="base" hangingPunct="0">
              <a:spcBef>
                <a:spcPct val="0"/>
              </a:spcBef>
              <a:spcAft>
                <a:spcPct val="0"/>
              </a:spcAft>
              <a:defRPr sz="2500" kern="1200">
                <a:solidFill>
                  <a:schemeClr val="tx1"/>
                </a:solidFill>
                <a:latin typeface="Times" pitchFamily="18" charset="0"/>
                <a:ea typeface="+mn-ea"/>
                <a:cs typeface="+mn-cs"/>
              </a:defRPr>
            </a:lvl3pPr>
            <a:lvl4pPr marL="1449918" algn="ctr" rtl="0" eaLnBrk="0" fontAlgn="base" hangingPunct="0">
              <a:spcBef>
                <a:spcPct val="0"/>
              </a:spcBef>
              <a:spcAft>
                <a:spcPct val="0"/>
              </a:spcAft>
              <a:defRPr sz="2500" kern="1200">
                <a:solidFill>
                  <a:schemeClr val="tx1"/>
                </a:solidFill>
                <a:latin typeface="Times" pitchFamily="18" charset="0"/>
                <a:ea typeface="+mn-ea"/>
                <a:cs typeface="+mn-cs"/>
              </a:defRPr>
            </a:lvl4pPr>
            <a:lvl5pPr marL="1933224" algn="ctr" rtl="0" eaLnBrk="0" fontAlgn="base" hangingPunct="0">
              <a:spcBef>
                <a:spcPct val="0"/>
              </a:spcBef>
              <a:spcAft>
                <a:spcPct val="0"/>
              </a:spcAft>
              <a:defRPr sz="2500" kern="1200">
                <a:solidFill>
                  <a:schemeClr val="tx1"/>
                </a:solidFill>
                <a:latin typeface="Times" pitchFamily="18" charset="0"/>
                <a:ea typeface="+mn-ea"/>
                <a:cs typeface="+mn-cs"/>
              </a:defRPr>
            </a:lvl5pPr>
            <a:lvl6pPr marL="2416531" algn="l" defTabSz="966612" rtl="0" eaLnBrk="1" latinLnBrk="0" hangingPunct="1">
              <a:defRPr sz="2500" kern="1200">
                <a:solidFill>
                  <a:schemeClr val="tx1"/>
                </a:solidFill>
                <a:latin typeface="Times" pitchFamily="18" charset="0"/>
                <a:ea typeface="+mn-ea"/>
                <a:cs typeface="+mn-cs"/>
              </a:defRPr>
            </a:lvl6pPr>
            <a:lvl7pPr marL="2899837" algn="l" defTabSz="966612" rtl="0" eaLnBrk="1" latinLnBrk="0" hangingPunct="1">
              <a:defRPr sz="2500" kern="1200">
                <a:solidFill>
                  <a:schemeClr val="tx1"/>
                </a:solidFill>
                <a:latin typeface="Times" pitchFamily="18" charset="0"/>
                <a:ea typeface="+mn-ea"/>
                <a:cs typeface="+mn-cs"/>
              </a:defRPr>
            </a:lvl7pPr>
            <a:lvl8pPr marL="3383143" algn="l" defTabSz="966612" rtl="0" eaLnBrk="1" latinLnBrk="0" hangingPunct="1">
              <a:defRPr sz="2500" kern="1200">
                <a:solidFill>
                  <a:schemeClr val="tx1"/>
                </a:solidFill>
                <a:latin typeface="Times" pitchFamily="18" charset="0"/>
                <a:ea typeface="+mn-ea"/>
                <a:cs typeface="+mn-cs"/>
              </a:defRPr>
            </a:lvl8pPr>
            <a:lvl9pPr marL="3866449" algn="l" defTabSz="966612" rtl="0" eaLnBrk="1" latinLnBrk="0" hangingPunct="1">
              <a:defRPr sz="2500" kern="1200">
                <a:solidFill>
                  <a:schemeClr val="tx1"/>
                </a:solidFill>
                <a:latin typeface="Times" pitchFamily="18" charset="0"/>
                <a:ea typeface="+mn-ea"/>
                <a:cs typeface="+mn-cs"/>
              </a:defRPr>
            </a:lvl9pPr>
          </a:lstStyle>
          <a:p>
            <a:pPr algn="l"/>
            <a:fld id="{3B09F9BE-BBA6-4486-ACA2-8E2FC664A40D}" type="slidenum">
              <a:rPr lang="en-US" sz="1300" smtClean="0">
                <a:solidFill>
                  <a:srgbClr val="878787"/>
                </a:solidFill>
              </a:rPr>
              <a:pPr algn="l"/>
              <a:t>‹#›</a:t>
            </a:fld>
            <a:endParaRPr lang="en-US" sz="1300" dirty="0">
              <a:solidFill>
                <a:srgbClr val="878787"/>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body" idx="1"/>
          </p:nvPr>
        </p:nvSpPr>
        <p:spPr bwMode="auto">
          <a:xfrm>
            <a:off x="1440180" y="1788160"/>
            <a:ext cx="7680960" cy="430784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title"/>
          </p:nvPr>
        </p:nvSpPr>
        <p:spPr bwMode="auto">
          <a:xfrm>
            <a:off x="880110" y="325120"/>
            <a:ext cx="8241030" cy="1219200"/>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p>
            <a:pPr lvl="0"/>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37" r:id="rId1"/>
    <p:sldLayoutId id="2147483740" r:id="rId2"/>
    <p:sldLayoutId id="2147483741" r:id="rId3"/>
    <p:sldLayoutId id="2147483739" r:id="rId4"/>
    <p:sldLayoutId id="2147483736" r:id="rId5"/>
    <p:sldLayoutId id="2147483735" r:id="rId6"/>
  </p:sldLayoutIdLst>
  <p:hf hdr="0" ftr="0" dt="0"/>
  <p:txStyles>
    <p:titleStyle>
      <a:lvl1pPr algn="l" rtl="0" eaLnBrk="1" fontAlgn="base" hangingPunct="1">
        <a:spcBef>
          <a:spcPct val="0"/>
        </a:spcBef>
        <a:spcAft>
          <a:spcPct val="0"/>
        </a:spcAft>
        <a:defRPr sz="3600">
          <a:solidFill>
            <a:srgbClr val="780000"/>
          </a:solidFill>
          <a:latin typeface="+mj-lt"/>
          <a:ea typeface="+mj-ea"/>
          <a:cs typeface="+mj-cs"/>
        </a:defRPr>
      </a:lvl1pPr>
      <a:lvl2pPr algn="l" rtl="0" eaLnBrk="1" fontAlgn="base" hangingPunct="1">
        <a:spcBef>
          <a:spcPct val="0"/>
        </a:spcBef>
        <a:spcAft>
          <a:spcPct val="0"/>
        </a:spcAft>
        <a:defRPr sz="3600">
          <a:solidFill>
            <a:srgbClr val="780000"/>
          </a:solidFill>
          <a:latin typeface="Arial" charset="0"/>
        </a:defRPr>
      </a:lvl2pPr>
      <a:lvl3pPr algn="l" rtl="0" eaLnBrk="1" fontAlgn="base" hangingPunct="1">
        <a:spcBef>
          <a:spcPct val="0"/>
        </a:spcBef>
        <a:spcAft>
          <a:spcPct val="0"/>
        </a:spcAft>
        <a:defRPr sz="3600">
          <a:solidFill>
            <a:srgbClr val="780000"/>
          </a:solidFill>
          <a:latin typeface="Arial" charset="0"/>
        </a:defRPr>
      </a:lvl3pPr>
      <a:lvl4pPr algn="l" rtl="0" eaLnBrk="1" fontAlgn="base" hangingPunct="1">
        <a:spcBef>
          <a:spcPct val="0"/>
        </a:spcBef>
        <a:spcAft>
          <a:spcPct val="0"/>
        </a:spcAft>
        <a:defRPr sz="3600">
          <a:solidFill>
            <a:srgbClr val="780000"/>
          </a:solidFill>
          <a:latin typeface="Arial" charset="0"/>
        </a:defRPr>
      </a:lvl4pPr>
      <a:lvl5pPr algn="l" rtl="0" eaLnBrk="1" fontAlgn="base" hangingPunct="1">
        <a:spcBef>
          <a:spcPct val="0"/>
        </a:spcBef>
        <a:spcAft>
          <a:spcPct val="0"/>
        </a:spcAft>
        <a:defRPr sz="3600">
          <a:solidFill>
            <a:srgbClr val="780000"/>
          </a:solidFill>
          <a:latin typeface="Arial" charset="0"/>
        </a:defRPr>
      </a:lvl5pPr>
      <a:lvl6pPr marL="483306" algn="l" rtl="0" eaLnBrk="1" fontAlgn="base" hangingPunct="1">
        <a:spcBef>
          <a:spcPct val="0"/>
        </a:spcBef>
        <a:spcAft>
          <a:spcPct val="0"/>
        </a:spcAft>
        <a:defRPr sz="3600">
          <a:solidFill>
            <a:srgbClr val="780000"/>
          </a:solidFill>
          <a:latin typeface="Arial" charset="0"/>
        </a:defRPr>
      </a:lvl6pPr>
      <a:lvl7pPr marL="966612" algn="l" rtl="0" eaLnBrk="1" fontAlgn="base" hangingPunct="1">
        <a:spcBef>
          <a:spcPct val="0"/>
        </a:spcBef>
        <a:spcAft>
          <a:spcPct val="0"/>
        </a:spcAft>
        <a:defRPr sz="3600">
          <a:solidFill>
            <a:srgbClr val="780000"/>
          </a:solidFill>
          <a:latin typeface="Arial" charset="0"/>
        </a:defRPr>
      </a:lvl7pPr>
      <a:lvl8pPr marL="1449918" algn="l" rtl="0" eaLnBrk="1" fontAlgn="base" hangingPunct="1">
        <a:spcBef>
          <a:spcPct val="0"/>
        </a:spcBef>
        <a:spcAft>
          <a:spcPct val="0"/>
        </a:spcAft>
        <a:defRPr sz="3600">
          <a:solidFill>
            <a:srgbClr val="780000"/>
          </a:solidFill>
          <a:latin typeface="Arial" charset="0"/>
        </a:defRPr>
      </a:lvl8pPr>
      <a:lvl9pPr marL="1933224" algn="l" rtl="0" eaLnBrk="1" fontAlgn="base" hangingPunct="1">
        <a:spcBef>
          <a:spcPct val="0"/>
        </a:spcBef>
        <a:spcAft>
          <a:spcPct val="0"/>
        </a:spcAft>
        <a:defRPr sz="3600">
          <a:solidFill>
            <a:srgbClr val="780000"/>
          </a:solidFill>
          <a:latin typeface="Arial" charset="0"/>
        </a:defRPr>
      </a:lvl9pPr>
    </p:titleStyle>
    <p:bodyStyle>
      <a:lvl1pPr marL="362480" indent="-362480" algn="l" rtl="0" eaLnBrk="1" fontAlgn="base" hangingPunct="1">
        <a:spcBef>
          <a:spcPct val="20000"/>
        </a:spcBef>
        <a:spcAft>
          <a:spcPct val="0"/>
        </a:spcAft>
        <a:buFont typeface="Times" pitchFamily="18" charset="0"/>
        <a:buChar char="•"/>
        <a:defRPr sz="2500">
          <a:solidFill>
            <a:srgbClr val="54667E"/>
          </a:solidFill>
          <a:latin typeface="+mn-lt"/>
          <a:ea typeface="+mn-ea"/>
          <a:cs typeface="+mn-cs"/>
        </a:defRPr>
      </a:lvl1pPr>
      <a:lvl2pPr marL="785372" indent="-302066" algn="l" rtl="0" eaLnBrk="1" fontAlgn="base" hangingPunct="1">
        <a:spcBef>
          <a:spcPct val="20000"/>
        </a:spcBef>
        <a:spcAft>
          <a:spcPct val="0"/>
        </a:spcAft>
        <a:buFont typeface="Times" pitchFamily="18" charset="0"/>
        <a:buChar char="•"/>
        <a:defRPr sz="2100">
          <a:solidFill>
            <a:srgbClr val="54667E"/>
          </a:solidFill>
          <a:latin typeface="+mn-lt"/>
        </a:defRPr>
      </a:lvl2pPr>
      <a:lvl3pPr marL="1208265" indent="-241653" algn="l" rtl="0" eaLnBrk="1" fontAlgn="base" hangingPunct="1">
        <a:spcBef>
          <a:spcPct val="20000"/>
        </a:spcBef>
        <a:spcAft>
          <a:spcPct val="0"/>
        </a:spcAft>
        <a:buFont typeface="Times" pitchFamily="18" charset="0"/>
        <a:buChar char="•"/>
        <a:defRPr sz="1700">
          <a:solidFill>
            <a:srgbClr val="54667E"/>
          </a:solidFill>
          <a:latin typeface="+mn-lt"/>
        </a:defRPr>
      </a:lvl3pPr>
      <a:lvl4pPr marL="1691571" indent="-241653" algn="l" rtl="0" eaLnBrk="1" fontAlgn="base" hangingPunct="1">
        <a:spcBef>
          <a:spcPct val="20000"/>
        </a:spcBef>
        <a:spcAft>
          <a:spcPct val="0"/>
        </a:spcAft>
        <a:buFont typeface="Times" pitchFamily="18" charset="0"/>
        <a:buChar char="•"/>
        <a:defRPr sz="1700">
          <a:solidFill>
            <a:srgbClr val="54667E"/>
          </a:solidFill>
          <a:latin typeface="+mn-lt"/>
        </a:defRPr>
      </a:lvl4pPr>
      <a:lvl5pPr marL="2174878" indent="-241653" algn="l" rtl="0" eaLnBrk="1" fontAlgn="base" hangingPunct="1">
        <a:spcBef>
          <a:spcPct val="20000"/>
        </a:spcBef>
        <a:spcAft>
          <a:spcPct val="0"/>
        </a:spcAft>
        <a:buFont typeface="Times" pitchFamily="18" charset="0"/>
        <a:buChar char="•"/>
        <a:defRPr sz="1700">
          <a:solidFill>
            <a:srgbClr val="54667E"/>
          </a:solidFill>
          <a:latin typeface="+mn-lt"/>
        </a:defRPr>
      </a:lvl5pPr>
      <a:lvl6pPr marL="2658184" indent="-241653" algn="l" rtl="0" eaLnBrk="1" fontAlgn="base" hangingPunct="1">
        <a:spcBef>
          <a:spcPct val="20000"/>
        </a:spcBef>
        <a:spcAft>
          <a:spcPct val="0"/>
        </a:spcAft>
        <a:buFont typeface="Times" pitchFamily="18" charset="0"/>
        <a:buChar char="•"/>
        <a:defRPr sz="1700">
          <a:solidFill>
            <a:srgbClr val="54667E"/>
          </a:solidFill>
          <a:latin typeface="+mn-lt"/>
        </a:defRPr>
      </a:lvl6pPr>
      <a:lvl7pPr marL="3141490" indent="-241653" algn="l" rtl="0" eaLnBrk="1" fontAlgn="base" hangingPunct="1">
        <a:spcBef>
          <a:spcPct val="20000"/>
        </a:spcBef>
        <a:spcAft>
          <a:spcPct val="0"/>
        </a:spcAft>
        <a:buFont typeface="Times" pitchFamily="18" charset="0"/>
        <a:buChar char="•"/>
        <a:defRPr sz="1700">
          <a:solidFill>
            <a:srgbClr val="54667E"/>
          </a:solidFill>
          <a:latin typeface="+mn-lt"/>
        </a:defRPr>
      </a:lvl7pPr>
      <a:lvl8pPr marL="3624796" indent="-241653" algn="l" rtl="0" eaLnBrk="1" fontAlgn="base" hangingPunct="1">
        <a:spcBef>
          <a:spcPct val="20000"/>
        </a:spcBef>
        <a:spcAft>
          <a:spcPct val="0"/>
        </a:spcAft>
        <a:buFont typeface="Times" pitchFamily="18" charset="0"/>
        <a:buChar char="•"/>
        <a:defRPr sz="1700">
          <a:solidFill>
            <a:srgbClr val="54667E"/>
          </a:solidFill>
          <a:latin typeface="+mn-lt"/>
        </a:defRPr>
      </a:lvl8pPr>
      <a:lvl9pPr marL="4108102" indent="-241653" algn="l" rtl="0" eaLnBrk="1" fontAlgn="base" hangingPunct="1">
        <a:spcBef>
          <a:spcPct val="20000"/>
        </a:spcBef>
        <a:spcAft>
          <a:spcPct val="0"/>
        </a:spcAft>
        <a:buFont typeface="Times" pitchFamily="18" charset="0"/>
        <a:buChar char="•"/>
        <a:defRPr sz="1700">
          <a:solidFill>
            <a:srgbClr val="54667E"/>
          </a:solidFill>
          <a:latin typeface="+mn-lt"/>
        </a:defRPr>
      </a:lvl9pPr>
    </p:bodyStyle>
    <p:other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cid:image001.jpg@01D3C77C.4197DCE0" TargetMode="External"/><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www.bernsteinshur.com/what/practices-and-industries-served/municipal-governmental-services-supplemental/"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Assessing COVID19:  The Legal Horizon</a:t>
            </a:r>
            <a:endParaRPr lang="en-US" b="0" dirty="0">
              <a:latin typeface="Arial Bold"/>
              <a:cs typeface="Arial Bold"/>
            </a:endParaRPr>
          </a:p>
        </p:txBody>
      </p:sp>
      <p:sp>
        <p:nvSpPr>
          <p:cNvPr id="3" name="Subtitle 2"/>
          <p:cNvSpPr>
            <a:spLocks noGrp="1"/>
          </p:cNvSpPr>
          <p:nvPr>
            <p:ph type="subTitle" idx="1"/>
          </p:nvPr>
        </p:nvSpPr>
        <p:spPr/>
        <p:txBody>
          <a:bodyPr/>
          <a:lstStyle/>
          <a:p>
            <a:r>
              <a:rPr lang="en-US" dirty="0"/>
              <a:t>IAAO – Maine Chapter Meeting</a:t>
            </a:r>
          </a:p>
          <a:p>
            <a:endParaRPr lang="en-US" dirty="0"/>
          </a:p>
          <a:p>
            <a:r>
              <a:rPr lang="en-US" dirty="0"/>
              <a:t>N. Joel Moser, Esq., M.G.A.</a:t>
            </a:r>
          </a:p>
          <a:p>
            <a:r>
              <a:rPr lang="en-US" dirty="0"/>
              <a:t>Bernstein </a:t>
            </a:r>
            <a:r>
              <a:rPr lang="en-US" dirty="0" err="1"/>
              <a:t>Shur</a:t>
            </a:r>
            <a:endParaRPr lang="en-US" dirty="0"/>
          </a:p>
          <a:p>
            <a:endParaRPr lang="en-US" dirty="0"/>
          </a:p>
        </p:txBody>
      </p:sp>
    </p:spTree>
    <p:extLst>
      <p:ext uri="{BB962C8B-B14F-4D97-AF65-F5344CB8AC3E}">
        <p14:creationId xmlns:p14="http://schemas.microsoft.com/office/powerpoint/2010/main" val="3123970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FEE1A-7E72-4DAF-BA39-E6E4CE6244C3}"/>
              </a:ext>
            </a:extLst>
          </p:cNvPr>
          <p:cNvSpPr>
            <a:spLocks noGrp="1"/>
          </p:cNvSpPr>
          <p:nvPr>
            <p:ph type="title"/>
          </p:nvPr>
        </p:nvSpPr>
        <p:spPr/>
        <p:txBody>
          <a:bodyPr/>
          <a:lstStyle/>
          <a:p>
            <a:r>
              <a:rPr lang="en-US" dirty="0"/>
              <a:t>The world is the same. Lessons from Maine Case Law.</a:t>
            </a:r>
          </a:p>
        </p:txBody>
      </p:sp>
      <p:sp>
        <p:nvSpPr>
          <p:cNvPr id="3" name="Content Placeholder 2">
            <a:extLst>
              <a:ext uri="{FF2B5EF4-FFF2-40B4-BE49-F238E27FC236}">
                <a16:creationId xmlns:a16="http://schemas.microsoft.com/office/drawing/2014/main" id="{7485A9E0-D93E-4C63-8DC6-75560C729186}"/>
              </a:ext>
            </a:extLst>
          </p:cNvPr>
          <p:cNvSpPr>
            <a:spLocks noGrp="1"/>
          </p:cNvSpPr>
          <p:nvPr>
            <p:ph idx="1"/>
          </p:nvPr>
        </p:nvSpPr>
        <p:spPr>
          <a:xfrm>
            <a:off x="685800" y="1706880"/>
            <a:ext cx="7620000" cy="4389120"/>
          </a:xfrm>
        </p:spPr>
        <p:txBody>
          <a:bodyPr/>
          <a:lstStyle/>
          <a:p>
            <a:pPr algn="ctr"/>
            <a:r>
              <a:rPr lang="en-US" i="1" dirty="0">
                <a:solidFill>
                  <a:schemeClr val="accent2"/>
                </a:solidFill>
              </a:rPr>
              <a:t>Sweet v. City of Auburn</a:t>
            </a:r>
            <a:r>
              <a:rPr lang="en-US" dirty="0">
                <a:solidFill>
                  <a:schemeClr val="accent2"/>
                </a:solidFill>
              </a:rPr>
              <a:t>, 180 A. 803 (Me. 1935)</a:t>
            </a:r>
          </a:p>
          <a:p>
            <a:r>
              <a:rPr lang="en-US" dirty="0"/>
              <a:t>“Assessors are not, however, obliged to follow the fleeting, speculative fancy of the moment; they should recognize that the true value of a fixed asset, such as real estate, is fairly constant and must be gauged by conditions, not temporary and extraordinary, but by those which over a period of time will be regarded as measurably stable.” </a:t>
            </a:r>
            <a:r>
              <a:rPr lang="en-US" i="1" dirty="0"/>
              <a:t>Id.</a:t>
            </a:r>
            <a:r>
              <a:rPr lang="en-US" dirty="0"/>
              <a:t> at 804.</a:t>
            </a:r>
          </a:p>
          <a:p>
            <a:pPr marL="285750" indent="-285750">
              <a:buFont typeface="Arial" panose="020B0604020202020204" pitchFamily="34" charset="0"/>
              <a:buChar char="•"/>
            </a:pPr>
            <a:endParaRPr lang="en-US" dirty="0"/>
          </a:p>
          <a:p>
            <a:pPr algn="ctr"/>
            <a:r>
              <a:rPr lang="en-US" i="1" dirty="0">
                <a:solidFill>
                  <a:schemeClr val="accent2"/>
                </a:solidFill>
              </a:rPr>
              <a:t>Town of Sanford v. J &amp; N Sanford Trust</a:t>
            </a:r>
            <a:r>
              <a:rPr lang="en-US" dirty="0">
                <a:solidFill>
                  <a:schemeClr val="accent2"/>
                </a:solidFill>
              </a:rPr>
              <a:t>, 694 A.2d 456 (Me. 1997)</a:t>
            </a:r>
            <a:endParaRPr lang="en-US" dirty="0"/>
          </a:p>
          <a:p>
            <a:r>
              <a:rPr lang="en-US" dirty="0"/>
              <a:t>“To allow business acumen to form the controlling basis of property tax assessment ... would obliterate the principal concept of consistency.” </a:t>
            </a:r>
            <a:r>
              <a:rPr lang="en-US" i="1" dirty="0"/>
              <a:t>Id.</a:t>
            </a:r>
            <a:r>
              <a:rPr lang="en-US" dirty="0"/>
              <a:t> at 461 (internal quotation omitted).</a:t>
            </a:r>
          </a:p>
          <a:p>
            <a:pPr marL="285750" indent="-285750">
              <a:buFont typeface="Arial" panose="020B0604020202020204" pitchFamily="34" charset="0"/>
              <a:buChar char="•"/>
            </a:pPr>
            <a:endParaRPr lang="en-US" dirty="0"/>
          </a:p>
          <a:p>
            <a:r>
              <a:rPr lang="en-US" dirty="0"/>
              <a:t>“Equitable treatment of similarly situated taxpayers must take primacy over rigid adherence to the willing buyer-willing seller analysis. </a:t>
            </a:r>
            <a:r>
              <a:rPr lang="en-US" i="1" dirty="0"/>
              <a:t>See Kittery Electric Light Co.,</a:t>
            </a:r>
            <a:r>
              <a:rPr lang="en-US" dirty="0"/>
              <a:t> 219 A.2d at 734 (uniformity and equality is to be preferred as the just and ultimate purpose of the law when there is a conflict between fair market value and equality).” </a:t>
            </a:r>
            <a:r>
              <a:rPr lang="en-US" i="1" dirty="0"/>
              <a:t>Id.</a:t>
            </a:r>
            <a:br>
              <a:rPr lang="en-US" dirty="0"/>
            </a:br>
            <a:endParaRPr lang="en-US" dirty="0"/>
          </a:p>
          <a:p>
            <a:endParaRPr lang="en-US" dirty="0"/>
          </a:p>
          <a:p>
            <a:endParaRPr lang="en-US" dirty="0"/>
          </a:p>
        </p:txBody>
      </p:sp>
    </p:spTree>
    <p:extLst>
      <p:ext uri="{BB962C8B-B14F-4D97-AF65-F5344CB8AC3E}">
        <p14:creationId xmlns:p14="http://schemas.microsoft.com/office/powerpoint/2010/main" val="1853035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FEE1A-7E72-4DAF-BA39-E6E4CE6244C3}"/>
              </a:ext>
            </a:extLst>
          </p:cNvPr>
          <p:cNvSpPr>
            <a:spLocks noGrp="1"/>
          </p:cNvSpPr>
          <p:nvPr>
            <p:ph type="title"/>
          </p:nvPr>
        </p:nvSpPr>
        <p:spPr/>
        <p:txBody>
          <a:bodyPr/>
          <a:lstStyle/>
          <a:p>
            <a:r>
              <a:rPr lang="en-US" dirty="0"/>
              <a:t>The world is the same. Lessons from Maine Case Law.</a:t>
            </a:r>
          </a:p>
        </p:txBody>
      </p:sp>
      <p:sp>
        <p:nvSpPr>
          <p:cNvPr id="3" name="Content Placeholder 2">
            <a:extLst>
              <a:ext uri="{FF2B5EF4-FFF2-40B4-BE49-F238E27FC236}">
                <a16:creationId xmlns:a16="http://schemas.microsoft.com/office/drawing/2014/main" id="{7485A9E0-D93E-4C63-8DC6-75560C729186}"/>
              </a:ext>
            </a:extLst>
          </p:cNvPr>
          <p:cNvSpPr>
            <a:spLocks noGrp="1"/>
          </p:cNvSpPr>
          <p:nvPr>
            <p:ph idx="1"/>
          </p:nvPr>
        </p:nvSpPr>
        <p:spPr>
          <a:xfrm>
            <a:off x="685800" y="1600200"/>
            <a:ext cx="7620000" cy="4389120"/>
          </a:xfrm>
        </p:spPr>
        <p:txBody>
          <a:bodyPr/>
          <a:lstStyle/>
          <a:p>
            <a:pPr algn="ctr"/>
            <a:r>
              <a:rPr lang="en-US" i="1" dirty="0">
                <a:solidFill>
                  <a:schemeClr val="accent2"/>
                </a:solidFill>
              </a:rPr>
              <a:t>Frank v. Assessors of Skowhegan</a:t>
            </a:r>
            <a:r>
              <a:rPr lang="en-US" dirty="0">
                <a:solidFill>
                  <a:schemeClr val="accent2"/>
                </a:solidFill>
              </a:rPr>
              <a:t>, 329 A.2d 167 (Me. 1974)</a:t>
            </a:r>
          </a:p>
          <a:p>
            <a:pPr algn="ctr"/>
            <a:endParaRPr lang="en-US" dirty="0">
              <a:solidFill>
                <a:schemeClr val="accent2"/>
              </a:solidFill>
            </a:endParaRPr>
          </a:p>
          <a:p>
            <a:r>
              <a:rPr lang="en-US" dirty="0"/>
              <a:t>“It seems to us plaintiff, in effect, is saying that a willing purchaser will pay for income-producing property only that price which is justified by the income produced at or just prior to the time of purchase. Income from rental property is peculiarly subject to the influence of temporary general economic conditions. If we carry, what seems to be plaintiff's argument, to its logical conclusion, tax assessors would be required to down value income-producing property each time there is even a temporary economic decline.</a:t>
            </a:r>
          </a:p>
          <a:p>
            <a:endParaRPr lang="en-US" dirty="0"/>
          </a:p>
          <a:p>
            <a:r>
              <a:rPr lang="en-US" dirty="0"/>
              <a:t>We cannot accept this reasoning.</a:t>
            </a:r>
          </a:p>
          <a:p>
            <a:endParaRPr lang="en-US" dirty="0"/>
          </a:p>
          <a:p>
            <a:r>
              <a:rPr lang="en-US" sz="1600" dirty="0"/>
              <a:t>Stability in municipal income is a factor which must always be considered. To require owners of property which is not income-producing to pick up the deficiency resulting from reducing the tax burden of income property owners each time there is a temporary downward trend in the economy, would surely not be either feasible or equitable.” </a:t>
            </a:r>
            <a:r>
              <a:rPr lang="en-US" sz="1600" i="1" dirty="0"/>
              <a:t>Id.</a:t>
            </a:r>
            <a:r>
              <a:rPr lang="en-US" sz="1600" dirty="0"/>
              <a:t> at 175.</a:t>
            </a:r>
          </a:p>
          <a:p>
            <a:br>
              <a:rPr lang="en-US" dirty="0"/>
            </a:br>
            <a:endParaRPr lang="en-US" dirty="0"/>
          </a:p>
          <a:p>
            <a:endParaRPr lang="en-US" dirty="0"/>
          </a:p>
          <a:p>
            <a:endParaRPr lang="en-US" dirty="0"/>
          </a:p>
        </p:txBody>
      </p:sp>
    </p:spTree>
    <p:extLst>
      <p:ext uri="{BB962C8B-B14F-4D97-AF65-F5344CB8AC3E}">
        <p14:creationId xmlns:p14="http://schemas.microsoft.com/office/powerpoint/2010/main" val="4111172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7EE36-D3A5-4EDB-B152-D3EB57F03D9E}"/>
              </a:ext>
            </a:extLst>
          </p:cNvPr>
          <p:cNvSpPr>
            <a:spLocks noGrp="1"/>
          </p:cNvSpPr>
          <p:nvPr>
            <p:ph type="title"/>
          </p:nvPr>
        </p:nvSpPr>
        <p:spPr/>
        <p:txBody>
          <a:bodyPr/>
          <a:lstStyle/>
          <a:p>
            <a:r>
              <a:rPr lang="en-US" sz="2000" dirty="0"/>
              <a:t>We’ve haven’t been here before, but there are lessons from the past.</a:t>
            </a:r>
            <a:endParaRPr lang="en-US" dirty="0"/>
          </a:p>
        </p:txBody>
      </p:sp>
      <p:sp>
        <p:nvSpPr>
          <p:cNvPr id="3" name="Content Placeholder 2">
            <a:extLst>
              <a:ext uri="{FF2B5EF4-FFF2-40B4-BE49-F238E27FC236}">
                <a16:creationId xmlns:a16="http://schemas.microsoft.com/office/drawing/2014/main" id="{8A8D2CC6-59BF-43C5-B6EE-1005FFBD4E46}"/>
              </a:ext>
            </a:extLst>
          </p:cNvPr>
          <p:cNvSpPr>
            <a:spLocks noGrp="1"/>
          </p:cNvSpPr>
          <p:nvPr>
            <p:ph idx="1"/>
          </p:nvPr>
        </p:nvSpPr>
        <p:spPr/>
        <p:txBody>
          <a:bodyPr/>
          <a:lstStyle/>
          <a:p>
            <a:pPr marL="285750" indent="-285750">
              <a:buFont typeface="Arial" panose="020B0604020202020204" pitchFamily="34" charset="0"/>
              <a:buChar char="•"/>
            </a:pPr>
            <a:r>
              <a:rPr lang="en-US" dirty="0"/>
              <a:t>Framework for assessing during disruptions is not unique – even at the macro level</a:t>
            </a:r>
            <a:br>
              <a:rPr lang="en-US" dirty="0"/>
            </a:br>
            <a:endParaRPr lang="en-US" dirty="0"/>
          </a:p>
          <a:p>
            <a:pPr marL="285750" indent="-285750">
              <a:buFont typeface="Arial" panose="020B0604020202020204" pitchFamily="34" charset="0"/>
              <a:buChar char="•"/>
            </a:pPr>
            <a:r>
              <a:rPr lang="en-US" dirty="0"/>
              <a:t>Three approaches to value: Cost, Sales Comparison, and Income Approaches</a:t>
            </a:r>
            <a:br>
              <a:rPr lang="en-US" dirty="0"/>
            </a:br>
            <a:endParaRPr lang="en-US" dirty="0"/>
          </a:p>
          <a:p>
            <a:pPr marL="285750" indent="-285750">
              <a:buFont typeface="Arial" panose="020B0604020202020204" pitchFamily="34" charset="0"/>
              <a:buChar char="•"/>
            </a:pPr>
            <a:r>
              <a:rPr lang="en-US" dirty="0"/>
              <a:t>Sales comparison approach considerations</a:t>
            </a:r>
            <a:br>
              <a:rPr lang="en-US" dirty="0"/>
            </a:br>
            <a:endParaRPr lang="en-US" dirty="0"/>
          </a:p>
          <a:p>
            <a:pPr lvl="1"/>
            <a:r>
              <a:rPr lang="en-US" sz="1600" dirty="0"/>
              <a:t>Selection of comparable sales: distinctions required between distressed &amp; non-distressed assets, short sales &amp; foreclosures?</a:t>
            </a:r>
            <a:br>
              <a:rPr lang="en-US" sz="1600" dirty="0"/>
            </a:br>
            <a:endParaRPr lang="en-US" sz="1600" dirty="0"/>
          </a:p>
          <a:p>
            <a:pPr lvl="1"/>
            <a:r>
              <a:rPr lang="en-US" sz="1600" dirty="0"/>
              <a:t>Buyer profile transition from owner/occupied to investor / speculator</a:t>
            </a:r>
            <a:br>
              <a:rPr lang="en-US" sz="1600" dirty="0"/>
            </a:br>
            <a:endParaRPr lang="en-US" sz="1600" dirty="0"/>
          </a:p>
          <a:p>
            <a:pPr lvl="1"/>
            <a:r>
              <a:rPr lang="en-US" sz="1600" dirty="0"/>
              <a:t>Changes in highest and best use</a:t>
            </a:r>
            <a:br>
              <a:rPr lang="en-US" sz="1600" dirty="0"/>
            </a:br>
            <a:endParaRPr lang="en-US" sz="1600" dirty="0"/>
          </a:p>
          <a:p>
            <a:pPr marL="285750" indent="-285750">
              <a:buFont typeface="Arial" panose="020B0604020202020204" pitchFamily="34" charset="0"/>
              <a:buChar char="•"/>
            </a:pPr>
            <a:r>
              <a:rPr lang="en-US" dirty="0"/>
              <a:t>Cost approach </a:t>
            </a:r>
            <a:r>
              <a:rPr lang="en-US" dirty="0">
                <a:sym typeface="Wingdings" panose="05000000000000000000" pitchFamily="2" charset="2"/>
              </a:rPr>
              <a:t> economic obsolescence factors</a:t>
            </a:r>
            <a:endParaRPr lang="en-US" dirty="0"/>
          </a:p>
          <a:p>
            <a:endParaRPr lang="en-US" dirty="0"/>
          </a:p>
        </p:txBody>
      </p:sp>
    </p:spTree>
    <p:extLst>
      <p:ext uri="{BB962C8B-B14F-4D97-AF65-F5344CB8AC3E}">
        <p14:creationId xmlns:p14="http://schemas.microsoft.com/office/powerpoint/2010/main" val="3359685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18281-E0F0-4352-94D3-D6B0A1625F7E}"/>
              </a:ext>
            </a:extLst>
          </p:cNvPr>
          <p:cNvSpPr>
            <a:spLocks noGrp="1"/>
          </p:cNvSpPr>
          <p:nvPr>
            <p:ph type="title"/>
          </p:nvPr>
        </p:nvSpPr>
        <p:spPr/>
        <p:txBody>
          <a:bodyPr/>
          <a:lstStyle/>
          <a:p>
            <a:r>
              <a:rPr lang="en-US" dirty="0"/>
              <a:t>Practical Considerations: The Legal Horizon</a:t>
            </a:r>
          </a:p>
        </p:txBody>
      </p:sp>
      <p:sp>
        <p:nvSpPr>
          <p:cNvPr id="3" name="Content Placeholder 2">
            <a:extLst>
              <a:ext uri="{FF2B5EF4-FFF2-40B4-BE49-F238E27FC236}">
                <a16:creationId xmlns:a16="http://schemas.microsoft.com/office/drawing/2014/main" id="{5CEBA4D0-A2BD-4020-89CA-193EA95053D5}"/>
              </a:ext>
            </a:extLst>
          </p:cNvPr>
          <p:cNvSpPr>
            <a:spLocks noGrp="1"/>
          </p:cNvSpPr>
          <p:nvPr>
            <p:ph idx="1"/>
          </p:nvPr>
        </p:nvSpPr>
        <p:spPr/>
        <p:txBody>
          <a:bodyPr/>
          <a:lstStyle/>
          <a:p>
            <a:pPr marL="285750" indent="-285750">
              <a:buFont typeface="Arial" panose="020B0604020202020204" pitchFamily="34" charset="0"/>
              <a:buChar char="•"/>
            </a:pPr>
            <a:r>
              <a:rPr lang="en-US" dirty="0"/>
              <a:t>“Unprecedented” here really is unprecedented.</a:t>
            </a:r>
            <a:br>
              <a:rPr lang="en-US" dirty="0"/>
            </a:br>
            <a:endParaRPr lang="en-US" dirty="0"/>
          </a:p>
          <a:p>
            <a:pPr marL="285750" indent="-285750">
              <a:buFont typeface="Arial" panose="020B0604020202020204" pitchFamily="34" charset="0"/>
              <a:buChar char="•"/>
            </a:pPr>
            <a:r>
              <a:rPr lang="en-US" dirty="0"/>
              <a:t>The tax situs date is (maybe no longer) sacrosanct?</a:t>
            </a:r>
            <a:br>
              <a:rPr lang="en-US" dirty="0"/>
            </a:br>
            <a:endParaRPr lang="en-US" dirty="0"/>
          </a:p>
          <a:p>
            <a:pPr marL="285750" indent="-285750">
              <a:buFont typeface="Arial" panose="020B0604020202020204" pitchFamily="34" charset="0"/>
              <a:buChar char="•"/>
            </a:pPr>
            <a:r>
              <a:rPr lang="en-US" dirty="0"/>
              <a:t>Deadlines are still deadlines... unless they are extended.</a:t>
            </a:r>
            <a:br>
              <a:rPr lang="en-US" dirty="0"/>
            </a:br>
            <a:endParaRPr lang="en-US" dirty="0"/>
          </a:p>
          <a:p>
            <a:pPr marL="285750" indent="-285750">
              <a:buFont typeface="Arial" panose="020B0604020202020204" pitchFamily="34" charset="0"/>
              <a:buChar char="•"/>
            </a:pPr>
            <a:r>
              <a:rPr lang="en-US" dirty="0"/>
              <a:t>Court closures &amp; (maybe) tolling deadlines.</a:t>
            </a:r>
            <a:br>
              <a:rPr lang="en-US" dirty="0"/>
            </a:br>
            <a:endParaRPr lang="en-US" dirty="0"/>
          </a:p>
          <a:p>
            <a:pPr marL="285750" indent="-285750">
              <a:buFont typeface="Arial" panose="020B0604020202020204" pitchFamily="34" charset="0"/>
              <a:buChar char="•"/>
            </a:pPr>
            <a:r>
              <a:rPr lang="en-US" dirty="0"/>
              <a:t>Assessors vs. tax collectors: property tax relief programs</a:t>
            </a:r>
            <a:br>
              <a:rPr lang="en-US" dirty="0"/>
            </a:br>
            <a:endParaRPr lang="en-US" dirty="0"/>
          </a:p>
          <a:p>
            <a:pPr marL="285750" indent="-285750">
              <a:buFont typeface="Arial" panose="020B0604020202020204" pitchFamily="34" charset="0"/>
              <a:buChar char="•"/>
            </a:pPr>
            <a:r>
              <a:rPr lang="en-US" dirty="0"/>
              <a:t>Be extremely thoughtful in municipal communications</a:t>
            </a:r>
            <a:br>
              <a:rPr lang="en-US" dirty="0"/>
            </a:br>
            <a:endParaRPr lang="en-US" dirty="0"/>
          </a:p>
          <a:p>
            <a:pPr marL="285750" indent="-285750">
              <a:buFont typeface="Arial" panose="020B0604020202020204" pitchFamily="34" charset="0"/>
              <a:buChar char="•"/>
            </a:pPr>
            <a:r>
              <a:rPr lang="en-US" dirty="0"/>
              <a:t>Continuity of Government Plans</a:t>
            </a:r>
          </a:p>
          <a:p>
            <a:endParaRPr lang="en-US" dirty="0"/>
          </a:p>
        </p:txBody>
      </p:sp>
      <p:pic>
        <p:nvPicPr>
          <p:cNvPr id="4" name="Picture 3" descr="A screenshot of a cell phone&#10;&#10;Description automatically generated">
            <a:extLst>
              <a:ext uri="{FF2B5EF4-FFF2-40B4-BE49-F238E27FC236}">
                <a16:creationId xmlns:a16="http://schemas.microsoft.com/office/drawing/2014/main" id="{755E65CB-203B-457D-9204-57559E31203F}"/>
              </a:ext>
            </a:extLst>
          </p:cNvPr>
          <p:cNvPicPr>
            <a:picLocks noChangeAspect="1"/>
          </p:cNvPicPr>
          <p:nvPr/>
        </p:nvPicPr>
        <p:blipFill>
          <a:blip r:embed="rId2"/>
          <a:stretch>
            <a:fillRect/>
          </a:stretch>
        </p:blipFill>
        <p:spPr>
          <a:xfrm>
            <a:off x="7070266" y="447858"/>
            <a:ext cx="1845134" cy="2609483"/>
          </a:xfrm>
          <a:prstGeom prst="rect">
            <a:avLst/>
          </a:prstGeom>
        </p:spPr>
      </p:pic>
      <p:pic>
        <p:nvPicPr>
          <p:cNvPr id="5" name="Content Placeholder 5" descr="A screenshot of text&#10;&#10;Description automatically generated">
            <a:extLst>
              <a:ext uri="{FF2B5EF4-FFF2-40B4-BE49-F238E27FC236}">
                <a16:creationId xmlns:a16="http://schemas.microsoft.com/office/drawing/2014/main" id="{AC5D4AD2-6FA3-495D-8D8A-BD17897B5CBD}"/>
              </a:ext>
            </a:extLst>
          </p:cNvPr>
          <p:cNvPicPr>
            <a:picLocks noChangeAspect="1"/>
          </p:cNvPicPr>
          <p:nvPr/>
        </p:nvPicPr>
        <p:blipFill>
          <a:blip r:embed="rId3"/>
          <a:stretch>
            <a:fillRect/>
          </a:stretch>
        </p:blipFill>
        <p:spPr>
          <a:xfrm>
            <a:off x="7164113" y="3642747"/>
            <a:ext cx="1833794" cy="2371973"/>
          </a:xfrm>
          <a:prstGeom prst="rect">
            <a:avLst/>
          </a:prstGeom>
        </p:spPr>
      </p:pic>
    </p:spTree>
    <p:extLst>
      <p:ext uri="{BB962C8B-B14F-4D97-AF65-F5344CB8AC3E}">
        <p14:creationId xmlns:p14="http://schemas.microsoft.com/office/powerpoint/2010/main" val="1648126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18B8E-25E8-427C-A57E-76C1A25F01EB}"/>
              </a:ext>
            </a:extLst>
          </p:cNvPr>
          <p:cNvSpPr>
            <a:spLocks noGrp="1"/>
          </p:cNvSpPr>
          <p:nvPr>
            <p:ph type="title"/>
          </p:nvPr>
        </p:nvSpPr>
        <p:spPr/>
        <p:txBody>
          <a:bodyPr/>
          <a:lstStyle/>
          <a:p>
            <a:r>
              <a:rPr lang="en-US" dirty="0"/>
              <a:t>Practical Considerations: The Legal Horizon</a:t>
            </a:r>
          </a:p>
        </p:txBody>
      </p:sp>
      <p:sp>
        <p:nvSpPr>
          <p:cNvPr id="3" name="Content Placeholder 2">
            <a:extLst>
              <a:ext uri="{FF2B5EF4-FFF2-40B4-BE49-F238E27FC236}">
                <a16:creationId xmlns:a16="http://schemas.microsoft.com/office/drawing/2014/main" id="{BC1CAFC9-9618-4B05-ACFE-5607EF1F9B81}"/>
              </a:ext>
            </a:extLst>
          </p:cNvPr>
          <p:cNvSpPr>
            <a:spLocks noGrp="1"/>
          </p:cNvSpPr>
          <p:nvPr>
            <p:ph idx="1"/>
          </p:nvPr>
        </p:nvSpPr>
        <p:spPr/>
        <p:txBody>
          <a:bodyPr/>
          <a:lstStyle/>
          <a:p>
            <a:pPr marL="285750" indent="-285750">
              <a:buFont typeface="Arial" panose="020B0604020202020204" pitchFamily="34" charset="0"/>
              <a:buChar char="•"/>
            </a:pPr>
            <a:r>
              <a:rPr lang="en-US" sz="1800" dirty="0"/>
              <a:t>Contracts:</a:t>
            </a:r>
            <a:br>
              <a:rPr lang="en-US" sz="1800" dirty="0"/>
            </a:br>
            <a:endParaRPr lang="en-US" sz="1800" dirty="0"/>
          </a:p>
          <a:p>
            <a:pPr lvl="1"/>
            <a:r>
              <a:rPr lang="en-US" sz="1800" dirty="0"/>
              <a:t>Anticipate &amp; Communicate</a:t>
            </a:r>
            <a:br>
              <a:rPr lang="en-US" sz="1800" dirty="0"/>
            </a:br>
            <a:endParaRPr lang="en-US" sz="1800" dirty="0"/>
          </a:p>
          <a:p>
            <a:pPr lvl="1"/>
            <a:r>
              <a:rPr lang="en-US" sz="1800" dirty="0"/>
              <a:t>Contract/Legal Doctrines that may excuse performance (Force Majeure Clauses, doctrine of impossibility, doctrine of impracticability)</a:t>
            </a:r>
            <a:br>
              <a:rPr lang="en-US" sz="1800" dirty="0"/>
            </a:br>
            <a:endParaRPr lang="en-US" sz="1800" dirty="0"/>
          </a:p>
          <a:p>
            <a:pPr lvl="1"/>
            <a:r>
              <a:rPr lang="en-US" sz="1800" dirty="0"/>
              <a:t>Governmental Procurement during COVID-19</a:t>
            </a:r>
            <a:br>
              <a:rPr lang="en-US" sz="1800" dirty="0"/>
            </a:br>
            <a:endParaRPr lang="en-US" sz="1800" dirty="0"/>
          </a:p>
          <a:p>
            <a:pPr marL="285750" indent="-285750">
              <a:buFont typeface="Arial" panose="020B0604020202020204" pitchFamily="34" charset="0"/>
              <a:buChar char="•"/>
            </a:pPr>
            <a:r>
              <a:rPr lang="en-US" sz="1800" dirty="0"/>
              <a:t>Supply chain procurement plans, especially external experts/appraisers</a:t>
            </a:r>
          </a:p>
          <a:p>
            <a:endParaRPr lang="en-US" dirty="0"/>
          </a:p>
        </p:txBody>
      </p:sp>
      <p:pic>
        <p:nvPicPr>
          <p:cNvPr id="4" name="Picture 3" descr="same day payday loans Bad Internet Advice Abounds">
            <a:extLst>
              <a:ext uri="{FF2B5EF4-FFF2-40B4-BE49-F238E27FC236}">
                <a16:creationId xmlns:a16="http://schemas.microsoft.com/office/drawing/2014/main" id="{C563DD60-47A4-4D3E-A0B0-2733A6D802CA}"/>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553200" y="3535680"/>
            <a:ext cx="2895600" cy="2966720"/>
          </a:xfrm>
          <a:prstGeom prst="rect">
            <a:avLst/>
          </a:prstGeom>
          <a:noFill/>
          <a:ln>
            <a:noFill/>
          </a:ln>
        </p:spPr>
      </p:pic>
    </p:spTree>
    <p:extLst>
      <p:ext uri="{BB962C8B-B14F-4D97-AF65-F5344CB8AC3E}">
        <p14:creationId xmlns:p14="http://schemas.microsoft.com/office/powerpoint/2010/main" val="3527381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FD97E-3F19-404D-BC28-20FE8ACBEA71}"/>
              </a:ext>
            </a:extLst>
          </p:cNvPr>
          <p:cNvSpPr>
            <a:spLocks noGrp="1"/>
          </p:cNvSpPr>
          <p:nvPr>
            <p:ph type="title"/>
          </p:nvPr>
        </p:nvSpPr>
        <p:spPr/>
        <p:txBody>
          <a:bodyPr/>
          <a:lstStyle/>
          <a:p>
            <a:r>
              <a:rPr lang="en-US" dirty="0"/>
              <a:t>This Will Ultimately Be Played Out in the Courts</a:t>
            </a:r>
          </a:p>
        </p:txBody>
      </p:sp>
      <p:sp>
        <p:nvSpPr>
          <p:cNvPr id="3" name="Content Placeholder 2">
            <a:extLst>
              <a:ext uri="{FF2B5EF4-FFF2-40B4-BE49-F238E27FC236}">
                <a16:creationId xmlns:a16="http://schemas.microsoft.com/office/drawing/2014/main" id="{602BDE59-4D86-43D2-B982-E1167F02BA87}"/>
              </a:ext>
            </a:extLst>
          </p:cNvPr>
          <p:cNvSpPr>
            <a:spLocks noGrp="1"/>
          </p:cNvSpPr>
          <p:nvPr>
            <p:ph idx="1"/>
          </p:nvPr>
        </p:nvSpPr>
        <p:spPr/>
        <p:txBody>
          <a:bodyPr/>
          <a:lstStyle/>
          <a:p>
            <a:pPr marL="285750" indent="-285750">
              <a:buFont typeface="Arial" panose="020B0604020202020204" pitchFamily="34" charset="0"/>
              <a:buChar char="•"/>
            </a:pPr>
            <a:r>
              <a:rPr lang="en-US" dirty="0"/>
              <a:t>We do not know yet the effect COVID-19 will have on property values.</a:t>
            </a:r>
            <a:br>
              <a:rPr lang="en-US" dirty="0"/>
            </a:br>
            <a:endParaRPr lang="en-US" dirty="0"/>
          </a:p>
          <a:p>
            <a:pPr marL="285750" indent="-285750">
              <a:buFont typeface="Arial" panose="020B0604020202020204" pitchFamily="34" charset="0"/>
              <a:buChar char="•"/>
            </a:pPr>
            <a:r>
              <a:rPr lang="en-US" dirty="0"/>
              <a:t>We DO know that there will likely be many challenges to property assessments in the coming years.</a:t>
            </a:r>
            <a:br>
              <a:rPr lang="en-US" dirty="0"/>
            </a:br>
            <a:endParaRPr lang="en-US" dirty="0"/>
          </a:p>
          <a:p>
            <a:pPr marL="285750" indent="-285750">
              <a:buFont typeface="Arial" panose="020B0604020202020204" pitchFamily="34" charset="0"/>
              <a:buChar char="•"/>
            </a:pPr>
            <a:r>
              <a:rPr lang="en-US" dirty="0"/>
              <a:t>Strong record, strong data, strong support.</a:t>
            </a:r>
            <a:br>
              <a:rPr lang="en-US" dirty="0"/>
            </a:br>
            <a:endParaRPr lang="en-US" dirty="0"/>
          </a:p>
          <a:p>
            <a:pPr marL="285750" indent="-285750">
              <a:buFont typeface="Arial" panose="020B0604020202020204" pitchFamily="34" charset="0"/>
              <a:buChar char="•"/>
            </a:pPr>
            <a:r>
              <a:rPr lang="en-US" dirty="0"/>
              <a:t>Mediation &amp; Dispute Resolution</a:t>
            </a:r>
          </a:p>
          <a:p>
            <a:endParaRPr lang="en-US" dirty="0"/>
          </a:p>
        </p:txBody>
      </p:sp>
      <p:pic>
        <p:nvPicPr>
          <p:cNvPr id="4" name="Picture 2" descr="https://i.imgflip.com/295aeg.jpg">
            <a:extLst>
              <a:ext uri="{FF2B5EF4-FFF2-40B4-BE49-F238E27FC236}">
                <a16:creationId xmlns:a16="http://schemas.microsoft.com/office/drawing/2014/main" id="{CE204F62-7C21-4C91-B5DC-6A517FE721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7989" y="3505200"/>
            <a:ext cx="4797411" cy="2695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401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E1172-7084-4377-BF1A-994B91B68417}"/>
              </a:ext>
            </a:extLst>
          </p:cNvPr>
          <p:cNvSpPr>
            <a:spLocks noGrp="1"/>
          </p:cNvSpPr>
          <p:nvPr>
            <p:ph type="title"/>
          </p:nvPr>
        </p:nvSpPr>
        <p:spPr/>
        <p:txBody>
          <a:bodyPr/>
          <a:lstStyle/>
          <a:p>
            <a:r>
              <a:rPr lang="en-US" dirty="0"/>
              <a:t>Processing Property Tax Cases in a Virtual World</a:t>
            </a:r>
          </a:p>
        </p:txBody>
      </p:sp>
      <p:sp>
        <p:nvSpPr>
          <p:cNvPr id="3" name="Content Placeholder 2">
            <a:extLst>
              <a:ext uri="{FF2B5EF4-FFF2-40B4-BE49-F238E27FC236}">
                <a16:creationId xmlns:a16="http://schemas.microsoft.com/office/drawing/2014/main" id="{91BE93A5-A31E-449D-A1F6-89DDED6E494F}"/>
              </a:ext>
            </a:extLst>
          </p:cNvPr>
          <p:cNvSpPr>
            <a:spLocks noGrp="1"/>
          </p:cNvSpPr>
          <p:nvPr>
            <p:ph idx="1"/>
          </p:nvPr>
        </p:nvSpPr>
        <p:spPr/>
        <p:txBody>
          <a:bodyPr/>
          <a:lstStyle/>
          <a:p>
            <a:pPr marL="285750" indent="-285750">
              <a:buFont typeface="Arial" panose="020B0604020202020204" pitchFamily="34" charset="0"/>
              <a:buChar char="•"/>
            </a:pPr>
            <a:r>
              <a:rPr lang="en-US" dirty="0"/>
              <a:t>Public Meetings &amp; Open Space Law</a:t>
            </a:r>
            <a:br>
              <a:rPr lang="en-US" dirty="0"/>
            </a:br>
            <a:endParaRPr lang="en-US" dirty="0"/>
          </a:p>
          <a:p>
            <a:pPr marL="285750" indent="-285750">
              <a:buFont typeface="Arial" panose="020B0604020202020204" pitchFamily="34" charset="0"/>
              <a:buChar char="•"/>
            </a:pPr>
            <a:r>
              <a:rPr lang="en-US" dirty="0"/>
              <a:t>Zoom &amp; Virtual Meetings</a:t>
            </a:r>
            <a:br>
              <a:rPr lang="en-US" dirty="0"/>
            </a:br>
            <a:endParaRPr lang="en-US" dirty="0"/>
          </a:p>
          <a:p>
            <a:pPr lvl="1"/>
            <a:r>
              <a:rPr lang="en-US" sz="1600" dirty="0"/>
              <a:t>Watch out for “Zoom Bombing”</a:t>
            </a:r>
            <a:br>
              <a:rPr lang="en-US" sz="1600" dirty="0"/>
            </a:br>
            <a:endParaRPr lang="en-US" sz="1600" dirty="0"/>
          </a:p>
          <a:p>
            <a:pPr lvl="1"/>
            <a:r>
              <a:rPr lang="en-US" sz="1600" dirty="0"/>
              <a:t>Buckle up for the virtual hearing</a:t>
            </a:r>
            <a:br>
              <a:rPr lang="en-US" sz="1600" dirty="0"/>
            </a:br>
            <a:endParaRPr lang="en-US" sz="1600" dirty="0"/>
          </a:p>
          <a:p>
            <a:pPr marL="285750" indent="-285750">
              <a:buFont typeface="Arial" panose="020B0604020202020204" pitchFamily="34" charset="0"/>
              <a:buChar char="•"/>
            </a:pPr>
            <a:r>
              <a:rPr lang="en-US" dirty="0"/>
              <a:t>Court &amp; State Government Closures: expect major delays</a:t>
            </a:r>
            <a:br>
              <a:rPr lang="en-US" dirty="0"/>
            </a:br>
            <a:endParaRPr lang="en-US" dirty="0"/>
          </a:p>
          <a:p>
            <a:pPr marL="285750" indent="-285750">
              <a:buFont typeface="Arial" panose="020B0604020202020204" pitchFamily="34" charset="0"/>
              <a:buChar char="•"/>
            </a:pPr>
            <a:r>
              <a:rPr lang="en-US" dirty="0"/>
              <a:t>To a fault, appear reasonable…but don’t be afraid to respectfully call out bad behavior</a:t>
            </a:r>
          </a:p>
          <a:p>
            <a:endParaRPr lang="en-US" dirty="0"/>
          </a:p>
        </p:txBody>
      </p:sp>
    </p:spTree>
    <p:extLst>
      <p:ext uri="{BB962C8B-B14F-4D97-AF65-F5344CB8AC3E}">
        <p14:creationId xmlns:p14="http://schemas.microsoft.com/office/powerpoint/2010/main" val="274217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47D24-6F95-45CA-A24A-8A4B030D8ED8}"/>
              </a:ext>
            </a:extLst>
          </p:cNvPr>
          <p:cNvSpPr>
            <a:spLocks noGrp="1"/>
          </p:cNvSpPr>
          <p:nvPr>
            <p:ph type="title"/>
          </p:nvPr>
        </p:nvSpPr>
        <p:spPr/>
        <p:txBody>
          <a:bodyPr/>
          <a:lstStyle/>
          <a:p>
            <a:r>
              <a:rPr lang="en-US" dirty="0"/>
              <a:t>Transition to Remote Work – Legal Considerations</a:t>
            </a:r>
          </a:p>
        </p:txBody>
      </p:sp>
      <p:sp>
        <p:nvSpPr>
          <p:cNvPr id="3" name="Content Placeholder 2">
            <a:extLst>
              <a:ext uri="{FF2B5EF4-FFF2-40B4-BE49-F238E27FC236}">
                <a16:creationId xmlns:a16="http://schemas.microsoft.com/office/drawing/2014/main" id="{023171AA-C7C0-4279-822B-A2C2D1EEBFB3}"/>
              </a:ext>
            </a:extLst>
          </p:cNvPr>
          <p:cNvSpPr>
            <a:spLocks noGrp="1"/>
          </p:cNvSpPr>
          <p:nvPr>
            <p:ph idx="1"/>
          </p:nvPr>
        </p:nvSpPr>
        <p:spPr/>
        <p:txBody>
          <a:bodyPr/>
          <a:lstStyle/>
          <a:p>
            <a:pPr marL="285750" indent="-285750">
              <a:buFont typeface="Arial" panose="020B0604020202020204" pitchFamily="34" charset="0"/>
              <a:buChar char="•"/>
            </a:pPr>
            <a:r>
              <a:rPr lang="en-US" dirty="0"/>
              <a:t>Stay on top of deadlines (which may be changing and may not be tolling)</a:t>
            </a:r>
            <a:br>
              <a:rPr lang="en-US" dirty="0"/>
            </a:br>
            <a:endParaRPr lang="en-US" dirty="0"/>
          </a:p>
          <a:p>
            <a:pPr marL="285750" indent="-285750">
              <a:buFont typeface="Arial" panose="020B0604020202020204" pitchFamily="34" charset="0"/>
              <a:buChar char="•"/>
            </a:pPr>
            <a:r>
              <a:rPr lang="en-US" dirty="0"/>
              <a:t>Technology &amp; Data Security!</a:t>
            </a:r>
            <a:br>
              <a:rPr lang="en-US" dirty="0"/>
            </a:br>
            <a:endParaRPr lang="en-US" dirty="0"/>
          </a:p>
          <a:p>
            <a:pPr marL="285750" indent="-285750">
              <a:buFont typeface="Arial" panose="020B0604020202020204" pitchFamily="34" charset="0"/>
              <a:buChar char="•"/>
            </a:pPr>
            <a:r>
              <a:rPr lang="en-US" dirty="0"/>
              <a:t>Keep taxpayer/client information safe when at home</a:t>
            </a:r>
            <a:br>
              <a:rPr lang="en-US" dirty="0"/>
            </a:br>
            <a:endParaRPr lang="en-US" dirty="0"/>
          </a:p>
          <a:p>
            <a:pPr marL="285750" indent="-285750">
              <a:buFont typeface="Arial" panose="020B0604020202020204" pitchFamily="34" charset="0"/>
              <a:buChar char="•"/>
            </a:pPr>
            <a:r>
              <a:rPr lang="en-US" dirty="0"/>
              <a:t>Supervise and lead by staying in touch (and not just by email)</a:t>
            </a:r>
            <a:br>
              <a:rPr lang="en-US" dirty="0"/>
            </a:br>
            <a:endParaRPr lang="en-US" dirty="0"/>
          </a:p>
          <a:p>
            <a:pPr marL="285750" indent="-285750">
              <a:buFont typeface="Arial" panose="020B0604020202020204" pitchFamily="34" charset="0"/>
              <a:buChar char="•"/>
            </a:pPr>
            <a:r>
              <a:rPr lang="en-US" dirty="0"/>
              <a:t>Keep track of time if needed for billing purposes</a:t>
            </a:r>
            <a:br>
              <a:rPr lang="en-US" dirty="0"/>
            </a:br>
            <a:endParaRPr lang="en-US" dirty="0"/>
          </a:p>
          <a:p>
            <a:pPr marL="285750" indent="-285750">
              <a:buFont typeface="Arial" panose="020B0604020202020204" pitchFamily="34" charset="0"/>
              <a:buChar char="•"/>
            </a:pPr>
            <a:r>
              <a:rPr lang="en-US" dirty="0"/>
              <a:t>Remote notary &amp; DocuSign</a:t>
            </a:r>
            <a:br>
              <a:rPr lang="en-US" dirty="0"/>
            </a:br>
            <a:endParaRPr lang="en-US" dirty="0"/>
          </a:p>
          <a:p>
            <a:pPr marL="285750" indent="-285750">
              <a:buFont typeface="Arial" panose="020B0604020202020204" pitchFamily="34" charset="0"/>
              <a:buChar char="•"/>
            </a:pPr>
            <a:r>
              <a:rPr lang="en-US" b="1" dirty="0">
                <a:solidFill>
                  <a:srgbClr val="FF0000"/>
                </a:solidFill>
              </a:rPr>
              <a:t>Slow down and get it right</a:t>
            </a:r>
          </a:p>
          <a:p>
            <a:endParaRPr lang="en-US" dirty="0"/>
          </a:p>
        </p:txBody>
      </p:sp>
    </p:spTree>
    <p:extLst>
      <p:ext uri="{BB962C8B-B14F-4D97-AF65-F5344CB8AC3E}">
        <p14:creationId xmlns:p14="http://schemas.microsoft.com/office/powerpoint/2010/main" val="3168472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9C9D0-5A61-4E7C-A568-96AD28C376A6}"/>
              </a:ext>
            </a:extLst>
          </p:cNvPr>
          <p:cNvSpPr>
            <a:spLocks noGrp="1"/>
          </p:cNvSpPr>
          <p:nvPr>
            <p:ph type="title"/>
          </p:nvPr>
        </p:nvSpPr>
        <p:spPr/>
        <p:txBody>
          <a:bodyPr/>
          <a:lstStyle/>
          <a:p>
            <a:r>
              <a:rPr lang="en-US" dirty="0"/>
              <a:t>Concluding thought</a:t>
            </a:r>
          </a:p>
        </p:txBody>
      </p:sp>
      <p:sp>
        <p:nvSpPr>
          <p:cNvPr id="3" name="Content Placeholder 2">
            <a:extLst>
              <a:ext uri="{FF2B5EF4-FFF2-40B4-BE49-F238E27FC236}">
                <a16:creationId xmlns:a16="http://schemas.microsoft.com/office/drawing/2014/main" id="{9F28707C-C300-48FF-902C-EBD6347D1251}"/>
              </a:ext>
            </a:extLst>
          </p:cNvPr>
          <p:cNvSpPr>
            <a:spLocks noGrp="1"/>
          </p:cNvSpPr>
          <p:nvPr>
            <p:ph idx="1"/>
          </p:nvPr>
        </p:nvSpPr>
        <p:spPr/>
        <p:txBody>
          <a:bodyPr/>
          <a:lstStyle/>
          <a:p>
            <a:r>
              <a:rPr lang="en-US" dirty="0"/>
              <a:t>“The water is a little bit high, but I think I will just go </a:t>
            </a:r>
            <a:r>
              <a:rPr lang="en-US" dirty="0" err="1"/>
              <a:t>wiff</a:t>
            </a:r>
            <a:r>
              <a:rPr lang="en-US" dirty="0"/>
              <a:t> it.” – Oscar Moser (4 years old)</a:t>
            </a:r>
          </a:p>
          <a:p>
            <a:endParaRPr lang="en-US" dirty="0"/>
          </a:p>
        </p:txBody>
      </p:sp>
      <p:pic>
        <p:nvPicPr>
          <p:cNvPr id="4" name="Picture 3">
            <a:extLst>
              <a:ext uri="{FF2B5EF4-FFF2-40B4-BE49-F238E27FC236}">
                <a16:creationId xmlns:a16="http://schemas.microsoft.com/office/drawing/2014/main" id="{86227D95-E4B5-4A5C-9A02-78BF96B9CC3C}"/>
              </a:ext>
            </a:extLst>
          </p:cNvPr>
          <p:cNvPicPr>
            <a:picLocks noChangeAspect="1"/>
          </p:cNvPicPr>
          <p:nvPr/>
        </p:nvPicPr>
        <p:blipFill>
          <a:blip r:embed="rId2"/>
          <a:stretch>
            <a:fillRect/>
          </a:stretch>
        </p:blipFill>
        <p:spPr>
          <a:xfrm>
            <a:off x="2590800" y="3012141"/>
            <a:ext cx="3982656" cy="2596179"/>
          </a:xfrm>
          <a:prstGeom prst="rect">
            <a:avLst/>
          </a:prstGeom>
        </p:spPr>
      </p:pic>
    </p:spTree>
    <p:extLst>
      <p:ext uri="{BB962C8B-B14F-4D97-AF65-F5344CB8AC3E}">
        <p14:creationId xmlns:p14="http://schemas.microsoft.com/office/powerpoint/2010/main" val="3154343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 Joel Moser</a:t>
            </a:r>
            <a:endParaRPr lang="en-US" sz="2200" dirty="0"/>
          </a:p>
        </p:txBody>
      </p:sp>
      <p:sp>
        <p:nvSpPr>
          <p:cNvPr id="3" name="Subtitle 2"/>
          <p:cNvSpPr>
            <a:spLocks noGrp="1"/>
          </p:cNvSpPr>
          <p:nvPr>
            <p:ph idx="1"/>
          </p:nvPr>
        </p:nvSpPr>
        <p:spPr/>
        <p:txBody>
          <a:bodyPr/>
          <a:lstStyle/>
          <a:p>
            <a:r>
              <a:rPr lang="en-US" dirty="0"/>
              <a:t>Lawyer, </a:t>
            </a:r>
          </a:p>
          <a:p>
            <a:r>
              <a:rPr lang="en-US" dirty="0"/>
              <a:t>M.G.A., </a:t>
            </a:r>
          </a:p>
          <a:p>
            <a:r>
              <a:rPr lang="en-US" dirty="0"/>
              <a:t>Caretaker-in-Chief of Toddlers</a:t>
            </a:r>
          </a:p>
        </p:txBody>
      </p:sp>
      <p:pic>
        <p:nvPicPr>
          <p:cNvPr id="4" name="Picture 3" descr="A person wearing a hat&#10;&#10;Description automatically generated">
            <a:extLst>
              <a:ext uri="{FF2B5EF4-FFF2-40B4-BE49-F238E27FC236}">
                <a16:creationId xmlns:a16="http://schemas.microsoft.com/office/drawing/2014/main" id="{B25D79A3-A80D-4EB0-B93B-D998E0266B61}"/>
              </a:ext>
            </a:extLst>
          </p:cNvPr>
          <p:cNvPicPr>
            <a:picLocks noChangeAspect="1"/>
          </p:cNvPicPr>
          <p:nvPr/>
        </p:nvPicPr>
        <p:blipFill>
          <a:blip r:embed="rId2"/>
          <a:stretch>
            <a:fillRect/>
          </a:stretch>
        </p:blipFill>
        <p:spPr>
          <a:xfrm>
            <a:off x="385752" y="3601720"/>
            <a:ext cx="1809750" cy="2413000"/>
          </a:xfrm>
          <a:prstGeom prst="rect">
            <a:avLst/>
          </a:prstGeom>
        </p:spPr>
      </p:pic>
      <p:pic>
        <p:nvPicPr>
          <p:cNvPr id="6" name="Picture 5" descr="A small child smiling at the camera&#10;&#10;Description automatically generated">
            <a:extLst>
              <a:ext uri="{FF2B5EF4-FFF2-40B4-BE49-F238E27FC236}">
                <a16:creationId xmlns:a16="http://schemas.microsoft.com/office/drawing/2014/main" id="{A20CCB0A-7D30-4DB1-8B59-1587B4741318}"/>
              </a:ext>
            </a:extLst>
          </p:cNvPr>
          <p:cNvPicPr>
            <a:picLocks noChangeAspect="1"/>
          </p:cNvPicPr>
          <p:nvPr/>
        </p:nvPicPr>
        <p:blipFill>
          <a:blip r:embed="rId3"/>
          <a:stretch>
            <a:fillRect/>
          </a:stretch>
        </p:blipFill>
        <p:spPr>
          <a:xfrm>
            <a:off x="2495550" y="3667245"/>
            <a:ext cx="1711462" cy="2281950"/>
          </a:xfrm>
          <a:prstGeom prst="rect">
            <a:avLst/>
          </a:prstGeom>
        </p:spPr>
      </p:pic>
      <p:pic>
        <p:nvPicPr>
          <p:cNvPr id="7" name="Picture 6" descr="A person that is standing in the grass&#10;&#10;Description automatically generated">
            <a:extLst>
              <a:ext uri="{FF2B5EF4-FFF2-40B4-BE49-F238E27FC236}">
                <a16:creationId xmlns:a16="http://schemas.microsoft.com/office/drawing/2014/main" id="{510483B1-4983-4228-A517-4287A12C00C0}"/>
              </a:ext>
            </a:extLst>
          </p:cNvPr>
          <p:cNvPicPr>
            <a:picLocks noChangeAspect="1"/>
          </p:cNvPicPr>
          <p:nvPr/>
        </p:nvPicPr>
        <p:blipFill>
          <a:blip r:embed="rId4"/>
          <a:stretch>
            <a:fillRect/>
          </a:stretch>
        </p:blipFill>
        <p:spPr>
          <a:xfrm>
            <a:off x="4507060" y="3589020"/>
            <a:ext cx="1809750" cy="2412999"/>
          </a:xfrm>
          <a:prstGeom prst="rect">
            <a:avLst/>
          </a:prstGeom>
        </p:spPr>
      </p:pic>
      <p:pic>
        <p:nvPicPr>
          <p:cNvPr id="8" name="Picture 7" descr="A person standing posing for the camera&#10;&#10;Description automatically generated">
            <a:extLst>
              <a:ext uri="{FF2B5EF4-FFF2-40B4-BE49-F238E27FC236}">
                <a16:creationId xmlns:a16="http://schemas.microsoft.com/office/drawing/2014/main" id="{3F2FEF0E-81D9-458E-8F2E-C4DB6649F0B6}"/>
              </a:ext>
            </a:extLst>
          </p:cNvPr>
          <p:cNvPicPr>
            <a:picLocks noChangeAspect="1"/>
          </p:cNvPicPr>
          <p:nvPr/>
        </p:nvPicPr>
        <p:blipFill>
          <a:blip r:embed="rId5"/>
          <a:stretch>
            <a:fillRect/>
          </a:stretch>
        </p:blipFill>
        <p:spPr>
          <a:xfrm>
            <a:off x="6616858" y="3589020"/>
            <a:ext cx="1809750" cy="2413000"/>
          </a:xfrm>
          <a:prstGeom prst="rect">
            <a:avLst/>
          </a:prstGeom>
        </p:spPr>
      </p:pic>
      <p:pic>
        <p:nvPicPr>
          <p:cNvPr id="9" name="Picture 8" descr="A picture containing indoor, person, man, laying&#10;&#10;Description automatically generated">
            <a:extLst>
              <a:ext uri="{FF2B5EF4-FFF2-40B4-BE49-F238E27FC236}">
                <a16:creationId xmlns:a16="http://schemas.microsoft.com/office/drawing/2014/main" id="{FDF7BF31-5A1A-431A-A752-7EE2E6B0E837}"/>
              </a:ext>
            </a:extLst>
          </p:cNvPr>
          <p:cNvPicPr>
            <a:picLocks noChangeAspect="1"/>
          </p:cNvPicPr>
          <p:nvPr/>
        </p:nvPicPr>
        <p:blipFill>
          <a:blip r:embed="rId6"/>
          <a:stretch>
            <a:fillRect/>
          </a:stretch>
        </p:blipFill>
        <p:spPr>
          <a:xfrm rot="5400000">
            <a:off x="4925197" y="491103"/>
            <a:ext cx="2158339" cy="1618754"/>
          </a:xfrm>
          <a:prstGeom prst="rect">
            <a:avLst/>
          </a:prstGeom>
        </p:spPr>
      </p:pic>
      <p:pic>
        <p:nvPicPr>
          <p:cNvPr id="10" name="Picture 9" descr="A picture containing outdoor, person, grass, man&#10;&#10;Description automatically generated">
            <a:extLst>
              <a:ext uri="{FF2B5EF4-FFF2-40B4-BE49-F238E27FC236}">
                <a16:creationId xmlns:a16="http://schemas.microsoft.com/office/drawing/2014/main" id="{58FB1E5C-0885-418D-ACEF-EDD8E7515F98}"/>
              </a:ext>
            </a:extLst>
          </p:cNvPr>
          <p:cNvPicPr>
            <a:picLocks noChangeAspect="1"/>
          </p:cNvPicPr>
          <p:nvPr/>
        </p:nvPicPr>
        <p:blipFill>
          <a:blip r:embed="rId7"/>
          <a:stretch>
            <a:fillRect/>
          </a:stretch>
        </p:blipFill>
        <p:spPr>
          <a:xfrm rot="5400000">
            <a:off x="6831624" y="478402"/>
            <a:ext cx="2192208" cy="1644156"/>
          </a:xfrm>
          <a:prstGeom prst="rect">
            <a:avLst/>
          </a:prstGeom>
        </p:spPr>
      </p:pic>
    </p:spTree>
    <p:extLst>
      <p:ext uri="{BB962C8B-B14F-4D97-AF65-F5344CB8AC3E}">
        <p14:creationId xmlns:p14="http://schemas.microsoft.com/office/powerpoint/2010/main" val="2644963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E05BA-6FE5-4ACB-8834-418849DF3A0E}"/>
              </a:ext>
            </a:extLst>
          </p:cNvPr>
          <p:cNvSpPr>
            <a:spLocks noGrp="1"/>
          </p:cNvSpPr>
          <p:nvPr>
            <p:ph type="title"/>
          </p:nvPr>
        </p:nvSpPr>
        <p:spPr/>
        <p:txBody>
          <a:bodyPr/>
          <a:lstStyle/>
          <a:p>
            <a:r>
              <a:rPr lang="en-US" dirty="0"/>
              <a:t>Bernstein </a:t>
            </a:r>
            <a:r>
              <a:rPr lang="en-US" dirty="0" err="1"/>
              <a:t>Shur</a:t>
            </a:r>
            <a:endParaRPr lang="en-US" dirty="0"/>
          </a:p>
        </p:txBody>
      </p:sp>
      <p:pic>
        <p:nvPicPr>
          <p:cNvPr id="4" name="Picture 2">
            <a:extLst>
              <a:ext uri="{FF2B5EF4-FFF2-40B4-BE49-F238E27FC236}">
                <a16:creationId xmlns:a16="http://schemas.microsoft.com/office/drawing/2014/main" id="{05BF83C1-5213-426B-B526-649CD629133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2440398"/>
            <a:ext cx="8325395" cy="319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3063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F7D97-B88E-4DEC-876B-A38C6D1F3EFA}"/>
              </a:ext>
            </a:extLst>
          </p:cNvPr>
          <p:cNvSpPr>
            <a:spLocks noGrp="1"/>
          </p:cNvSpPr>
          <p:nvPr>
            <p:ph type="title"/>
          </p:nvPr>
        </p:nvSpPr>
        <p:spPr/>
        <p:txBody>
          <a:bodyPr/>
          <a:lstStyle/>
          <a:p>
            <a:r>
              <a:rPr lang="en-US" dirty="0"/>
              <a:t>Standard Legal Disclaimer</a:t>
            </a:r>
          </a:p>
        </p:txBody>
      </p:sp>
      <p:sp>
        <p:nvSpPr>
          <p:cNvPr id="3" name="Content Placeholder 2">
            <a:extLst>
              <a:ext uri="{FF2B5EF4-FFF2-40B4-BE49-F238E27FC236}">
                <a16:creationId xmlns:a16="http://schemas.microsoft.com/office/drawing/2014/main" id="{B17FA29A-734B-4E65-9130-52206658AC85}"/>
              </a:ext>
            </a:extLst>
          </p:cNvPr>
          <p:cNvSpPr>
            <a:spLocks noGrp="1"/>
          </p:cNvSpPr>
          <p:nvPr>
            <p:ph idx="1"/>
          </p:nvPr>
        </p:nvSpPr>
        <p:spPr/>
        <p:txBody>
          <a:bodyPr/>
          <a:lstStyle/>
          <a:p>
            <a:pPr marL="285750" indent="-285750">
              <a:buFont typeface="Arial" panose="020B0604020202020204" pitchFamily="34" charset="0"/>
              <a:buChar char="•"/>
            </a:pPr>
            <a:r>
              <a:rPr lang="en-US" dirty="0"/>
              <a:t>We cannot provide specific legal advice.  We are providing general information only, and the information contained herein should not be relied upon without first consulting with a licensed attorney.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Bernstein </a:t>
            </a:r>
            <a:r>
              <a:rPr lang="en-US" dirty="0" err="1"/>
              <a:t>Shur’s</a:t>
            </a:r>
            <a:r>
              <a:rPr lang="en-US" dirty="0"/>
              <a:t> Coronavirus Response Team: </a:t>
            </a:r>
            <a:r>
              <a:rPr lang="en-US" dirty="0">
                <a:hlinkClick r:id="rId2"/>
              </a:rPr>
              <a:t>https://www.bernsteinshur.com/what/practices-and-industries-served/municipal-governmental-services-supplemental/</a:t>
            </a:r>
            <a:endParaRPr lang="en-US" dirty="0"/>
          </a:p>
          <a:p>
            <a:endParaRPr lang="en-US" dirty="0"/>
          </a:p>
        </p:txBody>
      </p:sp>
    </p:spTree>
    <p:extLst>
      <p:ext uri="{BB962C8B-B14F-4D97-AF65-F5344CB8AC3E}">
        <p14:creationId xmlns:p14="http://schemas.microsoft.com/office/powerpoint/2010/main" val="2273896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12917-DB18-432A-9001-634EBCBFFB72}"/>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2A6A57FE-5750-496C-91CD-4517FA1BD02D}"/>
              </a:ext>
            </a:extLst>
          </p:cNvPr>
          <p:cNvSpPr>
            <a:spLocks noGrp="1"/>
          </p:cNvSpPr>
          <p:nvPr>
            <p:ph idx="1"/>
          </p:nvPr>
        </p:nvSpPr>
        <p:spPr/>
        <p:txBody>
          <a:bodyPr/>
          <a:lstStyle/>
          <a:p>
            <a:pPr marL="285750" indent="-285750">
              <a:buFont typeface="Arial" panose="020B0604020202020204" pitchFamily="34" charset="0"/>
              <a:buChar char="•"/>
            </a:pPr>
            <a:r>
              <a:rPr lang="en-US" dirty="0"/>
              <a:t>The world has changed. Throw out the playbook. </a:t>
            </a:r>
            <a:br>
              <a:rPr lang="en-US" dirty="0"/>
            </a:br>
            <a:endParaRPr lang="en-US" dirty="0"/>
          </a:p>
          <a:p>
            <a:pPr marL="285750" indent="-285750">
              <a:buFont typeface="Arial" panose="020B0604020202020204" pitchFamily="34" charset="0"/>
              <a:buChar char="•"/>
            </a:pPr>
            <a:r>
              <a:rPr lang="en-US" dirty="0"/>
              <a:t>The world is the same. We’ve been here before.</a:t>
            </a:r>
            <a:br>
              <a:rPr lang="en-US" dirty="0"/>
            </a:br>
            <a:endParaRPr lang="en-US" dirty="0"/>
          </a:p>
          <a:p>
            <a:pPr marL="285750" indent="-285750">
              <a:buFont typeface="Arial" panose="020B0604020202020204" pitchFamily="34" charset="0"/>
              <a:buChar char="•"/>
            </a:pPr>
            <a:r>
              <a:rPr lang="en-US" dirty="0"/>
              <a:t>Practical Considerations: Tax Situs Dates, Deadlines, Court Closures, Contracts.</a:t>
            </a:r>
            <a:br>
              <a:rPr lang="en-US" dirty="0"/>
            </a:br>
            <a:endParaRPr lang="en-US" dirty="0"/>
          </a:p>
          <a:p>
            <a:pPr marL="285750" indent="-285750">
              <a:buFont typeface="Arial" panose="020B0604020202020204" pitchFamily="34" charset="0"/>
              <a:buChar char="•"/>
            </a:pPr>
            <a:r>
              <a:rPr lang="en-US" dirty="0"/>
              <a:t>Processing Property Tax Cases in a Virtual World.</a:t>
            </a:r>
            <a:br>
              <a:rPr lang="en-US" dirty="0"/>
            </a:br>
            <a:endParaRPr lang="en-US" dirty="0"/>
          </a:p>
          <a:p>
            <a:pPr marL="285750" indent="-285750">
              <a:buFont typeface="Arial" panose="020B0604020202020204" pitchFamily="34" charset="0"/>
              <a:buChar char="•"/>
            </a:pPr>
            <a:r>
              <a:rPr lang="en-US" dirty="0"/>
              <a:t>Transition to Remote Work: Legal Considerations.</a:t>
            </a:r>
          </a:p>
        </p:txBody>
      </p:sp>
    </p:spTree>
    <p:extLst>
      <p:ext uri="{BB962C8B-B14F-4D97-AF65-F5344CB8AC3E}">
        <p14:creationId xmlns:p14="http://schemas.microsoft.com/office/powerpoint/2010/main" val="1348769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0F0D3-116B-4680-97A3-E47F5BD55AC2}"/>
              </a:ext>
            </a:extLst>
          </p:cNvPr>
          <p:cNvSpPr>
            <a:spLocks noGrp="1"/>
          </p:cNvSpPr>
          <p:nvPr>
            <p:ph type="title"/>
          </p:nvPr>
        </p:nvSpPr>
        <p:spPr/>
        <p:txBody>
          <a:bodyPr/>
          <a:lstStyle/>
          <a:p>
            <a:r>
              <a:rPr lang="en-US" dirty="0"/>
              <a:t>Thoughts…</a:t>
            </a:r>
          </a:p>
        </p:txBody>
      </p:sp>
      <p:sp>
        <p:nvSpPr>
          <p:cNvPr id="3" name="Content Placeholder 2">
            <a:extLst>
              <a:ext uri="{FF2B5EF4-FFF2-40B4-BE49-F238E27FC236}">
                <a16:creationId xmlns:a16="http://schemas.microsoft.com/office/drawing/2014/main" id="{BEE7F465-DC90-4EFA-A562-39910E5F68D2}"/>
              </a:ext>
            </a:extLst>
          </p:cNvPr>
          <p:cNvSpPr>
            <a:spLocks noGrp="1"/>
          </p:cNvSpPr>
          <p:nvPr>
            <p:ph idx="1"/>
          </p:nvPr>
        </p:nvSpPr>
        <p:spPr/>
        <p:txBody>
          <a:bodyPr/>
          <a:lstStyle/>
          <a:p>
            <a:pPr marL="285750" indent="-285750">
              <a:buFont typeface="Arial" panose="020B0604020202020204" pitchFamily="34" charset="0"/>
              <a:buChar char="•"/>
            </a:pPr>
            <a:r>
              <a:rPr lang="en-US" dirty="0"/>
              <a:t>“Do the best possible job under the circumstances that currently exist.”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“You are not working from home. You are at home, during a crisis, trying to work.”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“Now, more than ever, be kind to one another.”</a:t>
            </a:r>
          </a:p>
          <a:p>
            <a:endParaRPr lang="en-US" dirty="0"/>
          </a:p>
        </p:txBody>
      </p:sp>
    </p:spTree>
    <p:extLst>
      <p:ext uri="{BB962C8B-B14F-4D97-AF65-F5344CB8AC3E}">
        <p14:creationId xmlns:p14="http://schemas.microsoft.com/office/powerpoint/2010/main" val="1714543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3A18F-C0C5-4656-9BF7-8CCFDC5A3962}"/>
              </a:ext>
            </a:extLst>
          </p:cNvPr>
          <p:cNvSpPr>
            <a:spLocks noGrp="1"/>
          </p:cNvSpPr>
          <p:nvPr>
            <p:ph type="title"/>
          </p:nvPr>
        </p:nvSpPr>
        <p:spPr/>
        <p:txBody>
          <a:bodyPr/>
          <a:lstStyle/>
          <a:p>
            <a:r>
              <a:rPr lang="en-US" dirty="0"/>
              <a:t>The world has changed. Throw out the playbook.</a:t>
            </a:r>
          </a:p>
        </p:txBody>
      </p:sp>
      <p:sp>
        <p:nvSpPr>
          <p:cNvPr id="3" name="Content Placeholder 2">
            <a:extLst>
              <a:ext uri="{FF2B5EF4-FFF2-40B4-BE49-F238E27FC236}">
                <a16:creationId xmlns:a16="http://schemas.microsoft.com/office/drawing/2014/main" id="{D0E6FC43-D3CA-483F-B095-DE612938A115}"/>
              </a:ext>
            </a:extLst>
          </p:cNvPr>
          <p:cNvSpPr>
            <a:spLocks noGrp="1"/>
          </p:cNvSpPr>
          <p:nvPr>
            <p:ph idx="1"/>
          </p:nvPr>
        </p:nvSpPr>
        <p:spPr/>
        <p:txBody>
          <a:bodyPr/>
          <a:lstStyle/>
          <a:p>
            <a:pPr marL="285750" indent="-285750">
              <a:buFont typeface="Arial" panose="020B0604020202020204" pitchFamily="34" charset="0"/>
              <a:buChar char="•"/>
            </a:pPr>
            <a:r>
              <a:rPr lang="en-US" dirty="0"/>
              <a:t>The $2.2 trillion CARES Act  - Biggest fiscal stimulus package in American history.</a:t>
            </a:r>
            <a:br>
              <a:rPr lang="en-US" dirty="0"/>
            </a:br>
            <a:endParaRPr lang="en-US" dirty="0"/>
          </a:p>
          <a:p>
            <a:pPr marL="285750" indent="-285750">
              <a:buFont typeface="Arial" panose="020B0604020202020204" pitchFamily="34" charset="0"/>
              <a:buChar char="•"/>
            </a:pPr>
            <a:r>
              <a:rPr lang="en-US" dirty="0"/>
              <a:t>Unemployment claims are at an all-time high.</a:t>
            </a:r>
            <a:br>
              <a:rPr lang="en-US" dirty="0"/>
            </a:br>
            <a:endParaRPr lang="en-US" dirty="0"/>
          </a:p>
          <a:p>
            <a:pPr marL="285750" indent="-285750">
              <a:buFont typeface="Arial" panose="020B0604020202020204" pitchFamily="34" charset="0"/>
              <a:buChar char="•"/>
            </a:pPr>
            <a:r>
              <a:rPr lang="en-US" dirty="0"/>
              <a:t>No longer legally permissible businesses? </a:t>
            </a:r>
            <a:br>
              <a:rPr lang="en-US" dirty="0"/>
            </a:br>
            <a:endParaRPr lang="en-US" dirty="0"/>
          </a:p>
          <a:p>
            <a:pPr marL="285750" indent="-285750">
              <a:buFont typeface="Arial" panose="020B0604020202020204" pitchFamily="34" charset="0"/>
              <a:buChar char="•"/>
            </a:pPr>
            <a:r>
              <a:rPr lang="en-US" dirty="0"/>
              <a:t>Commercial buildings – affect on NOI? </a:t>
            </a:r>
            <a:br>
              <a:rPr lang="en-US" dirty="0"/>
            </a:br>
            <a:endParaRPr lang="en-US" dirty="0"/>
          </a:p>
          <a:p>
            <a:pPr marL="285750" indent="-285750">
              <a:buFont typeface="Arial" panose="020B0604020202020204" pitchFamily="34" charset="0"/>
              <a:buChar char="•"/>
            </a:pPr>
            <a:r>
              <a:rPr lang="en-US" dirty="0"/>
              <a:t>Residential foreclosure tidal wave coming?</a:t>
            </a:r>
            <a:br>
              <a:rPr lang="en-US" dirty="0"/>
            </a:br>
            <a:endParaRPr lang="en-US" dirty="0"/>
          </a:p>
          <a:p>
            <a:pPr marL="285750" indent="-285750">
              <a:buFont typeface="Arial" panose="020B0604020202020204" pitchFamily="34" charset="0"/>
              <a:buChar char="•"/>
            </a:pPr>
            <a:r>
              <a:rPr lang="en-US" dirty="0"/>
              <a:t>Schools closed through end of year.</a:t>
            </a:r>
            <a:br>
              <a:rPr lang="en-US" dirty="0"/>
            </a:br>
            <a:endParaRPr lang="en-US" dirty="0"/>
          </a:p>
          <a:p>
            <a:pPr marL="285750" indent="-285750">
              <a:buFont typeface="Arial" panose="020B0604020202020204" pitchFamily="34" charset="0"/>
              <a:buChar char="•"/>
            </a:pPr>
            <a:r>
              <a:rPr lang="en-US" dirty="0"/>
              <a:t>Governments operating remotely.</a:t>
            </a:r>
            <a:br>
              <a:rPr lang="en-US" dirty="0"/>
            </a:br>
            <a:endParaRPr lang="en-US" dirty="0"/>
          </a:p>
          <a:p>
            <a:pPr marL="285750" indent="-285750">
              <a:buFont typeface="Arial" panose="020B0604020202020204" pitchFamily="34" charset="0"/>
              <a:buChar char="•"/>
            </a:pPr>
            <a:r>
              <a:rPr lang="en-US" dirty="0"/>
              <a:t>Restaurants, hotels, malls, spas, gyms, event spaces/concert venues, airlines – closed indefinitely.</a:t>
            </a:r>
          </a:p>
          <a:p>
            <a:endParaRPr lang="en-US" dirty="0"/>
          </a:p>
        </p:txBody>
      </p:sp>
      <p:pic>
        <p:nvPicPr>
          <p:cNvPr id="4" name="Picture 3" descr="A close up of a map&#10;&#10;Description automatically generated">
            <a:extLst>
              <a:ext uri="{FF2B5EF4-FFF2-40B4-BE49-F238E27FC236}">
                <a16:creationId xmlns:a16="http://schemas.microsoft.com/office/drawing/2014/main" id="{D89DBBD2-1666-4388-ACC7-4961F03AF559}"/>
              </a:ext>
            </a:extLst>
          </p:cNvPr>
          <p:cNvPicPr>
            <a:picLocks noChangeAspect="1"/>
          </p:cNvPicPr>
          <p:nvPr/>
        </p:nvPicPr>
        <p:blipFill>
          <a:blip r:embed="rId2"/>
          <a:stretch>
            <a:fillRect/>
          </a:stretch>
        </p:blipFill>
        <p:spPr>
          <a:xfrm>
            <a:off x="5334000" y="2362200"/>
            <a:ext cx="3429000" cy="2781759"/>
          </a:xfrm>
          <a:prstGeom prst="rect">
            <a:avLst/>
          </a:prstGeom>
        </p:spPr>
      </p:pic>
    </p:spTree>
    <p:extLst>
      <p:ext uri="{BB962C8B-B14F-4D97-AF65-F5344CB8AC3E}">
        <p14:creationId xmlns:p14="http://schemas.microsoft.com/office/powerpoint/2010/main" val="781514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9F6D0-71E5-476E-9F40-3714BB97207D}"/>
              </a:ext>
            </a:extLst>
          </p:cNvPr>
          <p:cNvSpPr>
            <a:spLocks noGrp="1"/>
          </p:cNvSpPr>
          <p:nvPr>
            <p:ph type="title"/>
          </p:nvPr>
        </p:nvSpPr>
        <p:spPr/>
        <p:txBody>
          <a:bodyPr/>
          <a:lstStyle/>
          <a:p>
            <a:r>
              <a:rPr lang="en-US" dirty="0"/>
              <a:t>The world has changed. Throw out the playbook.</a:t>
            </a:r>
          </a:p>
        </p:txBody>
      </p:sp>
      <p:pic>
        <p:nvPicPr>
          <p:cNvPr id="4" name="Picture 3" descr="A picture containing text, newspaper&#10;&#10;Description automatically generated">
            <a:extLst>
              <a:ext uri="{FF2B5EF4-FFF2-40B4-BE49-F238E27FC236}">
                <a16:creationId xmlns:a16="http://schemas.microsoft.com/office/drawing/2014/main" id="{61940800-D912-4F22-9379-649DA50D6643}"/>
              </a:ext>
            </a:extLst>
          </p:cNvPr>
          <p:cNvPicPr>
            <a:picLocks noChangeAspect="1"/>
          </p:cNvPicPr>
          <p:nvPr/>
        </p:nvPicPr>
        <p:blipFill>
          <a:blip r:embed="rId2"/>
          <a:stretch>
            <a:fillRect/>
          </a:stretch>
        </p:blipFill>
        <p:spPr>
          <a:xfrm>
            <a:off x="711200" y="2413542"/>
            <a:ext cx="1843583" cy="2894515"/>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83A15E74-68E1-4E17-BF87-D58174378870}"/>
              </a:ext>
            </a:extLst>
          </p:cNvPr>
          <p:cNvPicPr>
            <a:picLocks noChangeAspect="1"/>
          </p:cNvPicPr>
          <p:nvPr/>
        </p:nvPicPr>
        <p:blipFill>
          <a:blip r:embed="rId3"/>
          <a:stretch>
            <a:fillRect/>
          </a:stretch>
        </p:blipFill>
        <p:spPr>
          <a:xfrm>
            <a:off x="3162623" y="2371724"/>
            <a:ext cx="2155273" cy="2571751"/>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A66B1D18-5FC3-49B5-91BD-CAF60B162EE7}"/>
              </a:ext>
            </a:extLst>
          </p:cNvPr>
          <p:cNvPicPr>
            <a:picLocks noChangeAspect="1"/>
          </p:cNvPicPr>
          <p:nvPr/>
        </p:nvPicPr>
        <p:blipFill>
          <a:blip r:embed="rId4"/>
          <a:stretch>
            <a:fillRect/>
          </a:stretch>
        </p:blipFill>
        <p:spPr>
          <a:xfrm>
            <a:off x="6198083" y="2632628"/>
            <a:ext cx="2503467" cy="2049941"/>
          </a:xfrm>
          <a:prstGeom prst="rect">
            <a:avLst/>
          </a:prstGeom>
        </p:spPr>
      </p:pic>
    </p:spTree>
    <p:extLst>
      <p:ext uri="{BB962C8B-B14F-4D97-AF65-F5344CB8AC3E}">
        <p14:creationId xmlns:p14="http://schemas.microsoft.com/office/powerpoint/2010/main" val="4202874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09064-9B0C-462C-8DF6-2B0033D9EC97}"/>
              </a:ext>
            </a:extLst>
          </p:cNvPr>
          <p:cNvSpPr>
            <a:spLocks noGrp="1"/>
          </p:cNvSpPr>
          <p:nvPr>
            <p:ph type="title"/>
          </p:nvPr>
        </p:nvSpPr>
        <p:spPr/>
        <p:txBody>
          <a:bodyPr/>
          <a:lstStyle/>
          <a:p>
            <a:r>
              <a:rPr lang="en-US" dirty="0"/>
              <a:t>The world is the same. We’ve been here before.</a:t>
            </a:r>
          </a:p>
        </p:txBody>
      </p:sp>
      <p:sp>
        <p:nvSpPr>
          <p:cNvPr id="3" name="Content Placeholder 2">
            <a:extLst>
              <a:ext uri="{FF2B5EF4-FFF2-40B4-BE49-F238E27FC236}">
                <a16:creationId xmlns:a16="http://schemas.microsoft.com/office/drawing/2014/main" id="{27B54E7C-B9A1-4962-A504-BB590F7F2A25}"/>
              </a:ext>
            </a:extLst>
          </p:cNvPr>
          <p:cNvSpPr>
            <a:spLocks noGrp="1"/>
          </p:cNvSpPr>
          <p:nvPr>
            <p:ph idx="1"/>
          </p:nvPr>
        </p:nvSpPr>
        <p:spPr>
          <a:xfrm>
            <a:off x="685800" y="1529080"/>
            <a:ext cx="7395210" cy="4414520"/>
          </a:xfrm>
        </p:spPr>
        <p:txBody>
          <a:bodyPr/>
          <a:lstStyle/>
          <a:p>
            <a:pPr marL="285750" indent="-285750">
              <a:buFont typeface="Arial" panose="020B0604020202020204" pitchFamily="34" charset="0"/>
              <a:buChar char="•"/>
            </a:pPr>
            <a:r>
              <a:rPr lang="en-US" dirty="0"/>
              <a:t>Recent Recessions: mid 1970s, early 1980s, the Great Recession in 2007-2009: decline in assessed value of property lags a little behind.</a:t>
            </a:r>
          </a:p>
        </p:txBody>
      </p:sp>
      <p:pic>
        <p:nvPicPr>
          <p:cNvPr id="4" name="Picture 3">
            <a:extLst>
              <a:ext uri="{FF2B5EF4-FFF2-40B4-BE49-F238E27FC236}">
                <a16:creationId xmlns:a16="http://schemas.microsoft.com/office/drawing/2014/main" id="{A9DA2CA3-30E7-4628-B4FC-678ABE2B6F9F}"/>
              </a:ext>
            </a:extLst>
          </p:cNvPr>
          <p:cNvPicPr>
            <a:picLocks noChangeAspect="1"/>
          </p:cNvPicPr>
          <p:nvPr/>
        </p:nvPicPr>
        <p:blipFill>
          <a:blip r:embed="rId2"/>
          <a:stretch>
            <a:fillRect/>
          </a:stretch>
        </p:blipFill>
        <p:spPr>
          <a:xfrm>
            <a:off x="594974" y="2209800"/>
            <a:ext cx="2453026" cy="1024022"/>
          </a:xfrm>
          <a:prstGeom prst="rect">
            <a:avLst/>
          </a:prstGeom>
        </p:spPr>
      </p:pic>
      <p:pic>
        <p:nvPicPr>
          <p:cNvPr id="5" name="Picture 4">
            <a:extLst>
              <a:ext uri="{FF2B5EF4-FFF2-40B4-BE49-F238E27FC236}">
                <a16:creationId xmlns:a16="http://schemas.microsoft.com/office/drawing/2014/main" id="{46AD5934-4F37-4AC2-8A06-852E72B11057}"/>
              </a:ext>
            </a:extLst>
          </p:cNvPr>
          <p:cNvPicPr>
            <a:picLocks noChangeAspect="1"/>
          </p:cNvPicPr>
          <p:nvPr/>
        </p:nvPicPr>
        <p:blipFill>
          <a:blip r:embed="rId3"/>
          <a:stretch>
            <a:fillRect/>
          </a:stretch>
        </p:blipFill>
        <p:spPr>
          <a:xfrm>
            <a:off x="5410200" y="2362200"/>
            <a:ext cx="3311769" cy="762000"/>
          </a:xfrm>
          <a:prstGeom prst="rect">
            <a:avLst/>
          </a:prstGeom>
        </p:spPr>
      </p:pic>
      <p:pic>
        <p:nvPicPr>
          <p:cNvPr id="6" name="Picture 5">
            <a:extLst>
              <a:ext uri="{FF2B5EF4-FFF2-40B4-BE49-F238E27FC236}">
                <a16:creationId xmlns:a16="http://schemas.microsoft.com/office/drawing/2014/main" id="{D80C531F-222A-4A06-A97E-C21C44A729C7}"/>
              </a:ext>
            </a:extLst>
          </p:cNvPr>
          <p:cNvPicPr>
            <a:picLocks noChangeAspect="1"/>
          </p:cNvPicPr>
          <p:nvPr/>
        </p:nvPicPr>
        <p:blipFill>
          <a:blip r:embed="rId4"/>
          <a:stretch>
            <a:fillRect/>
          </a:stretch>
        </p:blipFill>
        <p:spPr>
          <a:xfrm>
            <a:off x="932984" y="3188998"/>
            <a:ext cx="7735231" cy="3211802"/>
          </a:xfrm>
          <a:prstGeom prst="rect">
            <a:avLst/>
          </a:prstGeom>
        </p:spPr>
      </p:pic>
    </p:spTree>
    <p:extLst>
      <p:ext uri="{BB962C8B-B14F-4D97-AF65-F5344CB8AC3E}">
        <p14:creationId xmlns:p14="http://schemas.microsoft.com/office/powerpoint/2010/main" val="33543984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 name="SECTOMILLISECCONVERTED" val="1"/>
</p:tagLst>
</file>

<file path=ppt/theme/theme1.xml><?xml version="1.0" encoding="utf-8"?>
<a:theme xmlns:a="http://schemas.openxmlformats.org/drawingml/2006/main" name="BSSN Power Point Template 2013_FINAL">
  <a:themeElements>
    <a:clrScheme name="Bernstein Shur Color Palette">
      <a:dk1>
        <a:srgbClr val="042D48"/>
      </a:dk1>
      <a:lt1>
        <a:sysClr val="window" lastClr="FFFFFF"/>
      </a:lt1>
      <a:dk2>
        <a:srgbClr val="042D48"/>
      </a:dk2>
      <a:lt2>
        <a:srgbClr val="FFFFFF"/>
      </a:lt2>
      <a:accent1>
        <a:srgbClr val="D0D0D0"/>
      </a:accent1>
      <a:accent2>
        <a:srgbClr val="FC4C15"/>
      </a:accent2>
      <a:accent3>
        <a:srgbClr val="8CD2E6"/>
      </a:accent3>
      <a:accent4>
        <a:srgbClr val="98CE7C"/>
      </a:accent4>
      <a:accent5>
        <a:srgbClr val="FFFFFF"/>
      </a:accent5>
      <a:accent6>
        <a:srgbClr val="747474"/>
      </a:accent6>
      <a:hlink>
        <a:srgbClr val="FC4C15"/>
      </a:hlink>
      <a:folHlink>
        <a:srgbClr val="8CD2E6"/>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 W O R K S I T E _ A C T I V E ! 1 3 1 0 1 1 1 6 . 1 < / d o c u m e n t i d >  
     < s e n d e r i d > J M O S E R < / s e n d e r i d >  
     < s e n d e r e m a i l > J M O S E R @ B E R N S T E I N S H U R . C O M < / s e n d e r e m a i l >  
     < l a s t m o d i f i e d > 2 0 2 0 - 0 6 - 1 1 T 1 6 : 4 2 : 2 8 . 0 0 0 0 0 0 0 - 0 4 : 0 0 < / l a s t m o d i f i e d >  
     < d a t a b a s e > W O R K S I T E _ A C T I V E < / d a t a b a s e >  
 < / p r o p e r t i e s > 
</file>

<file path=customXml/itemProps1.xml><?xml version="1.0" encoding="utf-8"?>
<ds:datastoreItem xmlns:ds="http://schemas.openxmlformats.org/officeDocument/2006/customXml" ds:itemID="{9BFBDD69-37FB-4ED4-8124-E8AC6B5B5F98}">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emplate>
  </Template>
  <TotalTime>0</TotalTime>
  <Words>1188</Words>
  <Application>Microsoft Office PowerPoint</Application>
  <PresentationFormat>Custom</PresentationFormat>
  <Paragraphs>99</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Bold</vt:lpstr>
      <vt:lpstr>Calibri</vt:lpstr>
      <vt:lpstr>Times</vt:lpstr>
      <vt:lpstr>BSSN Power Point Template 2013_FINAL</vt:lpstr>
      <vt:lpstr>Assessing COVID19:  The Legal Horizon</vt:lpstr>
      <vt:lpstr>N. Joel Moser</vt:lpstr>
      <vt:lpstr>Bernstein Shur</vt:lpstr>
      <vt:lpstr>Standard Legal Disclaimer</vt:lpstr>
      <vt:lpstr>Outline</vt:lpstr>
      <vt:lpstr>Thoughts…</vt:lpstr>
      <vt:lpstr>The world has changed. Throw out the playbook.</vt:lpstr>
      <vt:lpstr>The world has changed. Throw out the playbook.</vt:lpstr>
      <vt:lpstr>The world is the same. We’ve been here before.</vt:lpstr>
      <vt:lpstr>The world is the same. Lessons from Maine Case Law.</vt:lpstr>
      <vt:lpstr>The world is the same. Lessons from Maine Case Law.</vt:lpstr>
      <vt:lpstr>We’ve haven’t been here before, but there are lessons from the past.</vt:lpstr>
      <vt:lpstr>Practical Considerations: The Legal Horizon</vt:lpstr>
      <vt:lpstr>Practical Considerations: The Legal Horizon</vt:lpstr>
      <vt:lpstr>This Will Ultimately Be Played Out in the Courts</vt:lpstr>
      <vt:lpstr>Processing Property Tax Cases in a Virtual World</vt:lpstr>
      <vt:lpstr>Transition to Remote Work – Legal Considerations</vt:lpstr>
      <vt:lpstr>Concluding thought</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COVID19:  The Legal Horizon</dc:title>
  <dc:creator>
  </dc:creator>
  <cp:lastModifiedBy>N. Joel Moser</cp:lastModifiedBy>
  <cp:revision>1</cp:revision>
  <cp:lastPrinted>2020-06-11T20:44:29.7941315Z</cp:lastPrinted>
  <dcterms:created xsi:type="dcterms:W3CDTF">2020-06-11T20:44:29.7941315Z</dcterms:created>
  <dcterms:modified xsi:type="dcterms:W3CDTF">2020-06-11T20:44:29.7941315Z</dcterms:modified>
</cp:coreProperties>
</file>